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8" r:id="rId2"/>
    <p:sldId id="267" r:id="rId3"/>
    <p:sldId id="277" r:id="rId4"/>
    <p:sldId id="268" r:id="rId5"/>
    <p:sldId id="256" r:id="rId6"/>
    <p:sldId id="257" r:id="rId7"/>
    <p:sldId id="272" r:id="rId8"/>
    <p:sldId id="270" r:id="rId9"/>
    <p:sldId id="271" r:id="rId10"/>
    <p:sldId id="269" r:id="rId11"/>
    <p:sldId id="259" r:id="rId12"/>
    <p:sldId id="260" r:id="rId13"/>
    <p:sldId id="261" r:id="rId14"/>
    <p:sldId id="262" r:id="rId15"/>
    <p:sldId id="263" r:id="rId16"/>
    <p:sldId id="264" r:id="rId17"/>
    <p:sldId id="278" r:id="rId18"/>
    <p:sldId id="265" r:id="rId19"/>
    <p:sldId id="273" r:id="rId20"/>
    <p:sldId id="276" r:id="rId21"/>
    <p:sldId id="274" r:id="rId2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6C9126-04AE-4D00-88F1-681A5A97A653}" type="datetimeFigureOut">
              <a:rPr lang="da-DK" smtClean="0"/>
              <a:t>01-08-2016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F5A5D8-1BE1-4072-933F-5FE865ED2621}" type="slidenum">
              <a:rPr lang="da-DK" smtClean="0"/>
              <a:t>‹nr.›</a:t>
            </a:fld>
            <a:endParaRPr lang="da-DK"/>
          </a:p>
        </p:txBody>
      </p:sp>
    </p:spTree>
    <p:extLst>
      <p:ext uri="{BB962C8B-B14F-4D97-AF65-F5344CB8AC3E}">
        <p14:creationId xmlns:p14="http://schemas.microsoft.com/office/powerpoint/2010/main" val="3742332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fld id="{4362B05C-378D-44FC-96A8-AE58A60AA43D}" type="slidenum">
              <a:rPr lang="da-DK" altLang="da-DK" sz="1200"/>
              <a:pPr/>
              <a:t>20</a:t>
            </a:fld>
            <a:endParaRPr lang="da-DK" altLang="da-DK" sz="12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da-DK" altLang="da-DK" smtClean="0"/>
          </a:p>
        </p:txBody>
      </p:sp>
    </p:spTree>
    <p:extLst>
      <p:ext uri="{BB962C8B-B14F-4D97-AF65-F5344CB8AC3E}">
        <p14:creationId xmlns:p14="http://schemas.microsoft.com/office/powerpoint/2010/main" val="1517647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smtClean="0"/>
              <a:t>Klik for at redigere i master</a:t>
            </a:r>
            <a:endParaRPr lang="da-DK"/>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BF7A5214-75FE-41D8-B10B-62D2DB0A33D0}" type="datetimeFigureOut">
              <a:rPr lang="da-DK" smtClean="0"/>
              <a:t>01-08-2016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732757B3-16DF-41E6-BA6A-724109E3833D}" type="slidenum">
              <a:rPr lang="da-DK" smtClean="0"/>
              <a:t>‹nr.›</a:t>
            </a:fld>
            <a:endParaRPr lang="da-DK"/>
          </a:p>
        </p:txBody>
      </p:sp>
    </p:spTree>
    <p:extLst>
      <p:ext uri="{BB962C8B-B14F-4D97-AF65-F5344CB8AC3E}">
        <p14:creationId xmlns:p14="http://schemas.microsoft.com/office/powerpoint/2010/main" val="293689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BF7A5214-75FE-41D8-B10B-62D2DB0A33D0}" type="datetimeFigureOut">
              <a:rPr lang="da-DK" smtClean="0"/>
              <a:t>01-08-2016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732757B3-16DF-41E6-BA6A-724109E3833D}" type="slidenum">
              <a:rPr lang="da-DK" smtClean="0"/>
              <a:t>‹nr.›</a:t>
            </a:fld>
            <a:endParaRPr lang="da-DK"/>
          </a:p>
        </p:txBody>
      </p:sp>
    </p:spTree>
    <p:extLst>
      <p:ext uri="{BB962C8B-B14F-4D97-AF65-F5344CB8AC3E}">
        <p14:creationId xmlns:p14="http://schemas.microsoft.com/office/powerpoint/2010/main" val="2750901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BF7A5214-75FE-41D8-B10B-62D2DB0A33D0}" type="datetimeFigureOut">
              <a:rPr lang="da-DK" smtClean="0"/>
              <a:t>01-08-2016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732757B3-16DF-41E6-BA6A-724109E3833D}" type="slidenum">
              <a:rPr lang="da-DK" smtClean="0"/>
              <a:t>‹nr.›</a:t>
            </a:fld>
            <a:endParaRPr lang="da-DK"/>
          </a:p>
        </p:txBody>
      </p:sp>
    </p:spTree>
    <p:extLst>
      <p:ext uri="{BB962C8B-B14F-4D97-AF65-F5344CB8AC3E}">
        <p14:creationId xmlns:p14="http://schemas.microsoft.com/office/powerpoint/2010/main" val="3109131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BF7A5214-75FE-41D8-B10B-62D2DB0A33D0}" type="datetimeFigureOut">
              <a:rPr lang="da-DK" smtClean="0"/>
              <a:t>01-08-2016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732757B3-16DF-41E6-BA6A-724109E3833D}" type="slidenum">
              <a:rPr lang="da-DK" smtClean="0"/>
              <a:t>‹nr.›</a:t>
            </a:fld>
            <a:endParaRPr lang="da-DK"/>
          </a:p>
        </p:txBody>
      </p:sp>
    </p:spTree>
    <p:extLst>
      <p:ext uri="{BB962C8B-B14F-4D97-AF65-F5344CB8AC3E}">
        <p14:creationId xmlns:p14="http://schemas.microsoft.com/office/powerpoint/2010/main" val="3575023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BF7A5214-75FE-41D8-B10B-62D2DB0A33D0}" type="datetimeFigureOut">
              <a:rPr lang="da-DK" smtClean="0"/>
              <a:t>01-08-2016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732757B3-16DF-41E6-BA6A-724109E3833D}" type="slidenum">
              <a:rPr lang="da-DK" smtClean="0"/>
              <a:t>‹nr.›</a:t>
            </a:fld>
            <a:endParaRPr lang="da-DK"/>
          </a:p>
        </p:txBody>
      </p:sp>
    </p:spTree>
    <p:extLst>
      <p:ext uri="{BB962C8B-B14F-4D97-AF65-F5344CB8AC3E}">
        <p14:creationId xmlns:p14="http://schemas.microsoft.com/office/powerpoint/2010/main" val="2044137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838200" y="1825625"/>
            <a:ext cx="5181600" cy="43513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172200" y="1825625"/>
            <a:ext cx="5181600" cy="43513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BF7A5214-75FE-41D8-B10B-62D2DB0A33D0}" type="datetimeFigureOut">
              <a:rPr lang="da-DK" smtClean="0"/>
              <a:t>01-08-2016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732757B3-16DF-41E6-BA6A-724109E3833D}" type="slidenum">
              <a:rPr lang="da-DK" smtClean="0"/>
              <a:t>‹nr.›</a:t>
            </a:fld>
            <a:endParaRPr lang="da-DK"/>
          </a:p>
        </p:txBody>
      </p:sp>
    </p:spTree>
    <p:extLst>
      <p:ext uri="{BB962C8B-B14F-4D97-AF65-F5344CB8AC3E}">
        <p14:creationId xmlns:p14="http://schemas.microsoft.com/office/powerpoint/2010/main" val="807989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839788" y="2505075"/>
            <a:ext cx="5157787"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6172200" y="2505075"/>
            <a:ext cx="5183188"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BF7A5214-75FE-41D8-B10B-62D2DB0A33D0}" type="datetimeFigureOut">
              <a:rPr lang="da-DK" smtClean="0"/>
              <a:t>01-08-2016</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732757B3-16DF-41E6-BA6A-724109E3833D}" type="slidenum">
              <a:rPr lang="da-DK" smtClean="0"/>
              <a:t>‹nr.›</a:t>
            </a:fld>
            <a:endParaRPr lang="da-DK"/>
          </a:p>
        </p:txBody>
      </p:sp>
    </p:spTree>
    <p:extLst>
      <p:ext uri="{BB962C8B-B14F-4D97-AF65-F5344CB8AC3E}">
        <p14:creationId xmlns:p14="http://schemas.microsoft.com/office/powerpoint/2010/main" val="1369241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BF7A5214-75FE-41D8-B10B-62D2DB0A33D0}" type="datetimeFigureOut">
              <a:rPr lang="da-DK" smtClean="0"/>
              <a:t>01-08-2016</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732757B3-16DF-41E6-BA6A-724109E3833D}" type="slidenum">
              <a:rPr lang="da-DK" smtClean="0"/>
              <a:t>‹nr.›</a:t>
            </a:fld>
            <a:endParaRPr lang="da-DK"/>
          </a:p>
        </p:txBody>
      </p:sp>
    </p:spTree>
    <p:extLst>
      <p:ext uri="{BB962C8B-B14F-4D97-AF65-F5344CB8AC3E}">
        <p14:creationId xmlns:p14="http://schemas.microsoft.com/office/powerpoint/2010/main" val="3878673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BF7A5214-75FE-41D8-B10B-62D2DB0A33D0}" type="datetimeFigureOut">
              <a:rPr lang="da-DK" smtClean="0"/>
              <a:t>01-08-2016</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732757B3-16DF-41E6-BA6A-724109E3833D}" type="slidenum">
              <a:rPr lang="da-DK" smtClean="0"/>
              <a:t>‹nr.›</a:t>
            </a:fld>
            <a:endParaRPr lang="da-DK"/>
          </a:p>
        </p:txBody>
      </p:sp>
    </p:spTree>
    <p:extLst>
      <p:ext uri="{BB962C8B-B14F-4D97-AF65-F5344CB8AC3E}">
        <p14:creationId xmlns:p14="http://schemas.microsoft.com/office/powerpoint/2010/main" val="98151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BF7A5214-75FE-41D8-B10B-62D2DB0A33D0}" type="datetimeFigureOut">
              <a:rPr lang="da-DK" smtClean="0"/>
              <a:t>01-08-2016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732757B3-16DF-41E6-BA6A-724109E3833D}" type="slidenum">
              <a:rPr lang="da-DK" smtClean="0"/>
              <a:t>‹nr.›</a:t>
            </a:fld>
            <a:endParaRPr lang="da-DK"/>
          </a:p>
        </p:txBody>
      </p:sp>
    </p:spTree>
    <p:extLst>
      <p:ext uri="{BB962C8B-B14F-4D97-AF65-F5344CB8AC3E}">
        <p14:creationId xmlns:p14="http://schemas.microsoft.com/office/powerpoint/2010/main" val="1747058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BF7A5214-75FE-41D8-B10B-62D2DB0A33D0}" type="datetimeFigureOut">
              <a:rPr lang="da-DK" smtClean="0"/>
              <a:t>01-08-2016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732757B3-16DF-41E6-BA6A-724109E3833D}" type="slidenum">
              <a:rPr lang="da-DK" smtClean="0"/>
              <a:t>‹nr.›</a:t>
            </a:fld>
            <a:endParaRPr lang="da-DK"/>
          </a:p>
        </p:txBody>
      </p:sp>
    </p:spTree>
    <p:extLst>
      <p:ext uri="{BB962C8B-B14F-4D97-AF65-F5344CB8AC3E}">
        <p14:creationId xmlns:p14="http://schemas.microsoft.com/office/powerpoint/2010/main" val="2409092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A5214-75FE-41D8-B10B-62D2DB0A33D0}" type="datetimeFigureOut">
              <a:rPr lang="da-DK" smtClean="0"/>
              <a:t>01-08-2016</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2757B3-16DF-41E6-BA6A-724109E3833D}" type="slidenum">
              <a:rPr lang="da-DK" smtClean="0"/>
              <a:t>‹nr.›</a:t>
            </a:fld>
            <a:endParaRPr lang="da-DK"/>
          </a:p>
        </p:txBody>
      </p:sp>
    </p:spTree>
    <p:extLst>
      <p:ext uri="{BB962C8B-B14F-4D97-AF65-F5344CB8AC3E}">
        <p14:creationId xmlns:p14="http://schemas.microsoft.com/office/powerpoint/2010/main" val="3031993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bc.com/news/uk-politics-36616028" TargetMode="External"/><Relationship Id="rId2" Type="http://schemas.openxmlformats.org/officeDocument/2006/relationships/hyperlink" Target="http://thinkeuropa.dk/politik/storbritannien-eu-eller-brexit" TargetMode="External"/><Relationship Id="rId1" Type="http://schemas.openxmlformats.org/officeDocument/2006/relationships/slideLayout" Target="../slideLayouts/slideLayout7.xml"/><Relationship Id="rId6" Type="http://schemas.openxmlformats.org/officeDocument/2006/relationships/hyperlink" Target="https://www.theguardian.com/business/economics-blog/2016/jul/26/italy-economy-banks-loans-crisis-europe" TargetMode="External"/><Relationship Id="rId5" Type="http://schemas.openxmlformats.org/officeDocument/2006/relationships/image" Target="../media/image1.jpg"/><Relationship Id="rId4" Type="http://schemas.openxmlformats.org/officeDocument/2006/relationships/hyperlink" Target="https://www.theguardian.com/business/2016/jul/08/brexit-fallout-the-economic-impact-in-six-key-chart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nationalbanken.dk/da/statistik/valutakurs/Sider/default.aspx" TargetMode="Externa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next.ft.com/content/0260242c-370b-11e6-9a05-82a9b15a8ee7"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theguardian.com/us-news/2016/jul/24/donald-trump-eu-was-formed-to-beat-the-us-at-making-money" TargetMode="External"/><Relationship Id="rId2" Type="http://schemas.openxmlformats.org/officeDocument/2006/relationships/hyperlink" Target="https://www.theguardian.com/business/2016/jun/26/brexit-is-the-rejection-of-globalisation"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theguardian.com/business/live/2016/jun/24/global-markets-ftse-pound-uk-leave-eu-brexit-live-updates" TargetMode="External"/><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hyperlink" Target="https://www.information.dk/udland/2016/06/brexit-endnu-kaep-hjulet-paa-globaliseret-oekonomi-koert-fas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information.dk/udland/2016/06/brexit-debat-nederlag-demokratiet" TargetMode="External"/><Relationship Id="rId7" Type="http://schemas.openxmlformats.org/officeDocument/2006/relationships/hyperlink" Target="http://politiken.dk/udland/ECE3249052/moskva-haaber---meget-diskret---paa-britisk-nej-til-eu/" TargetMode="External"/><Relationship Id="rId2" Type="http://schemas.openxmlformats.org/officeDocument/2006/relationships/hyperlink" Target="https://www.information.dk/udland/2016/06/brexit-kan-bremse-eus-klimaindsats" TargetMode="External"/><Relationship Id="rId1" Type="http://schemas.openxmlformats.org/officeDocument/2006/relationships/slideLayout" Target="../slideLayouts/slideLayout7.xml"/><Relationship Id="rId6" Type="http://schemas.openxmlformats.org/officeDocument/2006/relationships/hyperlink" Target="http://www.b.dk/globalt/alle-frygter-brexit-bortset-fra-putin" TargetMode="External"/><Relationship Id="rId5" Type="http://schemas.openxmlformats.org/officeDocument/2006/relationships/image" Target="../media/image19.jpg"/><Relationship Id="rId4" Type="http://schemas.openxmlformats.org/officeDocument/2006/relationships/hyperlink" Target="http://thinkeuropa.dk/politik/brexit-vil-medfoere-betydelig-reduktion-i-eus-militaere-tyngd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www.consilium.europa.eu/en/council-eu/voting-system/qualified-majority/" TargetMode="External"/><Relationship Id="rId3" Type="http://schemas.openxmlformats.org/officeDocument/2006/relationships/hyperlink" Target="http://www.consilium.europa.eu/en/council-eu/decision-making/" TargetMode="External"/><Relationship Id="rId7" Type="http://schemas.openxmlformats.org/officeDocument/2006/relationships/hyperlink" Target="http://www.eu.dk/da/fakta-om-eu/saadan_lovgiver_eu/lovgivnin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eu.dk/da/fakta-om-eu/saadan_lovgiver_eu/den-almindelige-lovgivningsprocedure" TargetMode="External"/><Relationship Id="rId5" Type="http://schemas.openxmlformats.org/officeDocument/2006/relationships/hyperlink" Target="http://www.express.co.uk/news/politics/610880/britain-EU-exit-voters-take-back-power-from-brussels-or-quit" TargetMode="External"/><Relationship Id="rId4" Type="http://schemas.openxmlformats.org/officeDocument/2006/relationships/hyperlink" Target="http://eu.um.dk/"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sipri.org/research/armament-and-disarmament/arms-transfers-and-military-spending/military-expenditure" TargetMode="External"/><Relationship Id="rId2" Type="http://schemas.openxmlformats.org/officeDocument/2006/relationships/hyperlink" Target="http://data.worldbank.org/indicator/NY.GDP.MKTP.CD" TargetMode="External"/><Relationship Id="rId1" Type="http://schemas.openxmlformats.org/officeDocument/2006/relationships/slideLayout" Target="../slideLayouts/slideLayout7.xml"/><Relationship Id="rId5" Type="http://schemas.openxmlformats.org/officeDocument/2006/relationships/hyperlink" Target="http://data.worldbank.org/indicator/MS.MIL.XPND.GD.ZS" TargetMode="External"/><Relationship Id="rId4" Type="http://schemas.openxmlformats.org/officeDocument/2006/relationships/hyperlink" Target="http://data.worldbank.org/data-catalog/GDP-ranking-tabl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abcnews.go.com/Politics/video/donald-trump-americanism-globalism-credo-40791714"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hyperlink" Target="http://www.politico.eu/article/britains-youth-voted-remain-leave-eu-brexit-referendum-stat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theguardian.com/news/datablog/2016/jun/24/the-areas-and-demographics-where-the-brexit-vote-was-won"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nyheder.tv2.dk/udland/2016-06-23-fakta-fem-store-konsekvenser-af-det-britiske-farve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lse.ac.uk/economics/PhDjobMarket/jobMarketCandidates/Jo%C3%A3oPauloPESSOA.aspx"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hyperlink" Target="https://www.theguardian.com/news/datablog/2016/jun/24/the-areas-and-demographics-where-the-brexit-vote-was-won" TargetMode="External"/><Relationship Id="rId4" Type="http://schemas.openxmlformats.org/officeDocument/2006/relationships/hyperlink" Target="http://www.telegraph.co.uk/news/2016/06/24/eu-referendum-how-the-results-compare-to-the-uks-educated-old-a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www.independent.co.uk/news/uk/politics/eu-referendum-result-7-graphs-that-explain-how-brexit-won-eu-explained-a7101676.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463640" y="220226"/>
            <a:ext cx="3309870" cy="400110"/>
          </a:xfrm>
          <a:prstGeom prst="rect">
            <a:avLst/>
          </a:prstGeom>
          <a:noFill/>
        </p:spPr>
        <p:txBody>
          <a:bodyPr wrap="square" rtlCol="0">
            <a:spAutoFit/>
          </a:bodyPr>
          <a:lstStyle/>
          <a:p>
            <a:r>
              <a:rPr lang="da-DK" sz="2000" b="1" dirty="0" smtClean="0"/>
              <a:t>BREXIT</a:t>
            </a:r>
            <a:endParaRPr lang="da-DK" sz="2000" b="1" dirty="0"/>
          </a:p>
        </p:txBody>
      </p:sp>
      <p:sp>
        <p:nvSpPr>
          <p:cNvPr id="3" name="Tekstfelt 2"/>
          <p:cNvSpPr txBox="1"/>
          <p:nvPr/>
        </p:nvSpPr>
        <p:spPr>
          <a:xfrm>
            <a:off x="1283796" y="541296"/>
            <a:ext cx="3631842" cy="1477328"/>
          </a:xfrm>
          <a:prstGeom prst="rect">
            <a:avLst/>
          </a:prstGeom>
          <a:noFill/>
        </p:spPr>
        <p:txBody>
          <a:bodyPr wrap="square" rtlCol="0">
            <a:spAutoFit/>
          </a:bodyPr>
          <a:lstStyle/>
          <a:p>
            <a:r>
              <a:rPr lang="da-DK" dirty="0" smtClean="0"/>
              <a:t>Tænketanken Europas </a:t>
            </a:r>
            <a:r>
              <a:rPr lang="da-DK" dirty="0" smtClean="0">
                <a:hlinkClick r:id="rId2"/>
              </a:rPr>
              <a:t>tema om </a:t>
            </a:r>
            <a:r>
              <a:rPr lang="da-DK" dirty="0" err="1" smtClean="0">
                <a:hlinkClick r:id="rId2"/>
              </a:rPr>
              <a:t>Brexit</a:t>
            </a:r>
            <a:r>
              <a:rPr lang="da-DK" dirty="0" smtClean="0">
                <a:hlinkClick r:id="rId2"/>
              </a:rPr>
              <a:t> eller EU</a:t>
            </a:r>
            <a:r>
              <a:rPr lang="da-DK" dirty="0" smtClean="0"/>
              <a:t/>
            </a:r>
            <a:br>
              <a:rPr lang="da-DK" dirty="0" smtClean="0"/>
            </a:br>
            <a:r>
              <a:rPr lang="da-DK" dirty="0" smtClean="0"/>
              <a:t/>
            </a:r>
            <a:br>
              <a:rPr lang="da-DK" dirty="0" smtClean="0"/>
            </a:br>
            <a:r>
              <a:rPr lang="da-DK" dirty="0" smtClean="0">
                <a:hlinkClick r:id="rId3"/>
              </a:rPr>
              <a:t>Afstemningsresultat</a:t>
            </a:r>
            <a:r>
              <a:rPr lang="da-DK" dirty="0" smtClean="0"/>
              <a:t> i kort og grafer Økonomiske </a:t>
            </a:r>
            <a:r>
              <a:rPr lang="da-DK" dirty="0" smtClean="0">
                <a:hlinkClick r:id="rId4"/>
              </a:rPr>
              <a:t>virkninger i 6 grafer</a:t>
            </a:r>
            <a:r>
              <a:rPr lang="da-DK" dirty="0" smtClean="0"/>
              <a:t>.</a:t>
            </a:r>
            <a:endParaRPr lang="da-DK" dirty="0"/>
          </a:p>
        </p:txBody>
      </p:sp>
      <p:sp>
        <p:nvSpPr>
          <p:cNvPr id="4" name="Tekstfelt 3"/>
          <p:cNvSpPr txBox="1"/>
          <p:nvPr/>
        </p:nvSpPr>
        <p:spPr>
          <a:xfrm>
            <a:off x="463640" y="559990"/>
            <a:ext cx="2537138" cy="369332"/>
          </a:xfrm>
          <a:prstGeom prst="rect">
            <a:avLst/>
          </a:prstGeom>
          <a:noFill/>
        </p:spPr>
        <p:txBody>
          <a:bodyPr wrap="square" rtlCol="0">
            <a:spAutoFit/>
          </a:bodyPr>
          <a:lstStyle/>
          <a:p>
            <a:r>
              <a:rPr lang="da-DK" dirty="0" smtClean="0"/>
              <a:t>Links:</a:t>
            </a:r>
            <a:endParaRPr lang="da-DK" dirty="0"/>
          </a:p>
        </p:txBody>
      </p:sp>
      <p:pic>
        <p:nvPicPr>
          <p:cNvPr id="5" name="Billed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758" y="2037319"/>
            <a:ext cx="6250346" cy="2591354"/>
          </a:xfrm>
          <a:prstGeom prst="rect">
            <a:avLst/>
          </a:prstGeom>
        </p:spPr>
      </p:pic>
      <p:sp>
        <p:nvSpPr>
          <p:cNvPr id="6" name="Tekstfelt 5"/>
          <p:cNvSpPr txBox="1"/>
          <p:nvPr/>
        </p:nvSpPr>
        <p:spPr>
          <a:xfrm>
            <a:off x="8165206" y="282108"/>
            <a:ext cx="3438659" cy="7294305"/>
          </a:xfrm>
          <a:prstGeom prst="rect">
            <a:avLst/>
          </a:prstGeom>
          <a:noFill/>
        </p:spPr>
        <p:txBody>
          <a:bodyPr wrap="square" rtlCol="0">
            <a:spAutoFit/>
          </a:bodyPr>
          <a:lstStyle/>
          <a:p>
            <a:r>
              <a:rPr lang="da-DK" b="1" dirty="0" smtClean="0"/>
              <a:t>Spørgsmål, det er relevant at arbejde med</a:t>
            </a:r>
            <a:r>
              <a:rPr lang="da-DK" dirty="0" smtClean="0"/>
              <a:t>:</a:t>
            </a:r>
          </a:p>
          <a:p>
            <a:endParaRPr lang="da-DK" dirty="0"/>
          </a:p>
          <a:p>
            <a:r>
              <a:rPr lang="da-DK" dirty="0" smtClean="0"/>
              <a:t>Hvad er </a:t>
            </a:r>
            <a:r>
              <a:rPr lang="da-DK" dirty="0" err="1" smtClean="0"/>
              <a:t>Brexit</a:t>
            </a:r>
            <a:r>
              <a:rPr lang="da-DK" dirty="0" smtClean="0"/>
              <a:t> – hvordan gennemføres det? (§50 i traktaten om EU)</a:t>
            </a:r>
          </a:p>
          <a:p>
            <a:endParaRPr lang="da-DK" dirty="0"/>
          </a:p>
          <a:p>
            <a:r>
              <a:rPr lang="da-DK" dirty="0" smtClean="0"/>
              <a:t>Er referendumresultatet udtryk </a:t>
            </a:r>
            <a:r>
              <a:rPr lang="da-DK" smtClean="0"/>
              <a:t>for en ny </a:t>
            </a:r>
            <a:r>
              <a:rPr lang="da-DK" dirty="0" smtClean="0"/>
              <a:t>politisk kultur?</a:t>
            </a:r>
          </a:p>
          <a:p>
            <a:endParaRPr lang="da-DK" dirty="0"/>
          </a:p>
          <a:p>
            <a:r>
              <a:rPr lang="da-DK" dirty="0" smtClean="0"/>
              <a:t>Hvorfor trækker den nye PM Theresa May tidspunktet for iværksættelse af §50?</a:t>
            </a:r>
          </a:p>
          <a:p>
            <a:endParaRPr lang="da-DK" dirty="0"/>
          </a:p>
          <a:p>
            <a:r>
              <a:rPr lang="da-DK" dirty="0" smtClean="0"/>
              <a:t>Konsekvenser for </a:t>
            </a:r>
            <a:r>
              <a:rPr lang="da-DK" dirty="0" err="1" smtClean="0"/>
              <a:t>UK’s</a:t>
            </a:r>
            <a:r>
              <a:rPr lang="da-DK" dirty="0" smtClean="0"/>
              <a:t> økonomi</a:t>
            </a:r>
          </a:p>
          <a:p>
            <a:endParaRPr lang="da-DK" dirty="0"/>
          </a:p>
          <a:p>
            <a:r>
              <a:rPr lang="da-DK" dirty="0" smtClean="0"/>
              <a:t>Konsekvenser for UK – fortsat United (eller ny skotsk afstemning)?</a:t>
            </a:r>
          </a:p>
          <a:p>
            <a:endParaRPr lang="da-DK" dirty="0"/>
          </a:p>
          <a:p>
            <a:r>
              <a:rPr lang="da-DK" dirty="0" smtClean="0"/>
              <a:t>Konsekvenser for EU’s økonomi og fremtidige udvikling</a:t>
            </a:r>
          </a:p>
          <a:p>
            <a:endParaRPr lang="da-DK" dirty="0"/>
          </a:p>
          <a:p>
            <a:endParaRPr lang="da-DK" dirty="0" smtClean="0"/>
          </a:p>
          <a:p>
            <a:endParaRPr lang="da-DK" dirty="0"/>
          </a:p>
          <a:p>
            <a:endParaRPr lang="da-DK" dirty="0"/>
          </a:p>
        </p:txBody>
      </p:sp>
      <p:sp>
        <p:nvSpPr>
          <p:cNvPr id="7" name="Tekstfelt 6"/>
          <p:cNvSpPr txBox="1"/>
          <p:nvPr/>
        </p:nvSpPr>
        <p:spPr>
          <a:xfrm>
            <a:off x="201970" y="4813340"/>
            <a:ext cx="6636712" cy="1754326"/>
          </a:xfrm>
          <a:prstGeom prst="rect">
            <a:avLst/>
          </a:prstGeom>
          <a:noFill/>
        </p:spPr>
        <p:txBody>
          <a:bodyPr wrap="square" rtlCol="0">
            <a:spAutoFit/>
          </a:bodyPr>
          <a:lstStyle/>
          <a:p>
            <a:r>
              <a:rPr lang="da-DK" dirty="0" smtClean="0"/>
              <a:t>DK’s fortsatte muligheder med britisk exit</a:t>
            </a:r>
          </a:p>
          <a:p>
            <a:endParaRPr lang="da-DK" dirty="0"/>
          </a:p>
          <a:p>
            <a:r>
              <a:rPr lang="da-DK" dirty="0" smtClean="0"/>
              <a:t>Hvordan påvirkes lande uden for Euroen (DK, Sverige ,m.fl. )?</a:t>
            </a:r>
          </a:p>
          <a:p>
            <a:r>
              <a:rPr lang="da-DK" dirty="0"/>
              <a:t/>
            </a:r>
            <a:br>
              <a:rPr lang="da-DK" dirty="0"/>
            </a:br>
            <a:r>
              <a:rPr lang="da-DK" dirty="0" smtClean="0"/>
              <a:t>Fører </a:t>
            </a:r>
            <a:r>
              <a:rPr lang="da-DK" dirty="0" err="1" smtClean="0"/>
              <a:t>Brexit</a:t>
            </a:r>
            <a:r>
              <a:rPr lang="da-DK" dirty="0" smtClean="0"/>
              <a:t> til </a:t>
            </a:r>
            <a:r>
              <a:rPr lang="da-DK" dirty="0" err="1" smtClean="0"/>
              <a:t>Frexit</a:t>
            </a:r>
            <a:r>
              <a:rPr lang="da-DK" dirty="0" smtClean="0"/>
              <a:t> og </a:t>
            </a:r>
            <a:r>
              <a:rPr lang="da-DK" dirty="0" err="1" smtClean="0">
                <a:hlinkClick r:id="rId6"/>
              </a:rPr>
              <a:t>Italquit</a:t>
            </a:r>
            <a:r>
              <a:rPr lang="da-DK" dirty="0" smtClean="0">
                <a:hlinkClick r:id="rId6"/>
              </a:rPr>
              <a:t> </a:t>
            </a:r>
            <a:r>
              <a:rPr lang="da-DK" dirty="0" smtClean="0"/>
              <a:t>og altså på lidt længere sigt til EU’s sammenbrud?</a:t>
            </a:r>
            <a:endParaRPr lang="da-DK" dirty="0"/>
          </a:p>
        </p:txBody>
      </p:sp>
    </p:spTree>
    <p:extLst>
      <p:ext uri="{BB962C8B-B14F-4D97-AF65-F5344CB8AC3E}">
        <p14:creationId xmlns:p14="http://schemas.microsoft.com/office/powerpoint/2010/main" val="1654509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976110" y="973418"/>
            <a:ext cx="6086587" cy="4216767"/>
          </a:xfrm>
          <a:prstGeom prst="rect">
            <a:avLst/>
          </a:prstGeom>
        </p:spPr>
      </p:pic>
      <p:sp>
        <p:nvSpPr>
          <p:cNvPr id="3" name="Tekstfelt 2"/>
          <p:cNvSpPr txBox="1"/>
          <p:nvPr/>
        </p:nvSpPr>
        <p:spPr>
          <a:xfrm>
            <a:off x="534326" y="5190185"/>
            <a:ext cx="7408672" cy="1415772"/>
          </a:xfrm>
          <a:prstGeom prst="rect">
            <a:avLst/>
          </a:prstGeom>
          <a:noFill/>
        </p:spPr>
        <p:txBody>
          <a:bodyPr wrap="square" rtlCol="0">
            <a:spAutoFit/>
          </a:bodyPr>
          <a:lstStyle/>
          <a:p>
            <a:r>
              <a:rPr lang="da-DK" sz="1400" b="1" dirty="0"/>
              <a:t>Ordforklaringer</a:t>
            </a:r>
            <a:r>
              <a:rPr lang="da-DK" sz="1400" dirty="0"/>
              <a:t> til ovenstående tabel: </a:t>
            </a:r>
            <a:r>
              <a:rPr lang="da-DK" sz="1400" i="1" dirty="0"/>
              <a:t>Trade balance</a:t>
            </a:r>
            <a:r>
              <a:rPr lang="da-DK" sz="1400" dirty="0"/>
              <a:t>: </a:t>
            </a:r>
            <a:r>
              <a:rPr lang="da-DK" sz="1400" dirty="0" smtClean="0"/>
              <a:t>handelsbalance (handelen med varer). </a:t>
            </a:r>
            <a:r>
              <a:rPr lang="da-DK" sz="1400" i="1" dirty="0" smtClean="0"/>
              <a:t>$</a:t>
            </a:r>
            <a:r>
              <a:rPr lang="da-DK" sz="1400" i="1" dirty="0" err="1" smtClean="0"/>
              <a:t>bn</a:t>
            </a:r>
            <a:r>
              <a:rPr lang="da-DK" sz="1400" dirty="0" smtClean="0"/>
              <a:t>: Milliarder am. Dollar. </a:t>
            </a:r>
            <a:r>
              <a:rPr lang="da-DK" sz="1400" i="1" dirty="0" err="1" smtClean="0"/>
              <a:t>Current</a:t>
            </a:r>
            <a:r>
              <a:rPr lang="da-DK" sz="1400" i="1" dirty="0" smtClean="0"/>
              <a:t> </a:t>
            </a:r>
            <a:r>
              <a:rPr lang="da-DK" sz="1400" i="1" dirty="0" err="1"/>
              <a:t>account</a:t>
            </a:r>
            <a:r>
              <a:rPr lang="da-DK" sz="1400" i="1" dirty="0"/>
              <a:t> balance</a:t>
            </a:r>
            <a:r>
              <a:rPr lang="da-DK" sz="1400" dirty="0"/>
              <a:t>: Betalingsbalancens løbende </a:t>
            </a:r>
            <a:r>
              <a:rPr lang="da-DK" sz="1400" dirty="0" smtClean="0"/>
              <a:t>poster (heri indgår også handel med serviceydelser og kapitalindkomster). </a:t>
            </a:r>
            <a:r>
              <a:rPr lang="da-DK" sz="1400" i="1" dirty="0" smtClean="0"/>
              <a:t>GDP</a:t>
            </a:r>
            <a:r>
              <a:rPr lang="da-DK" sz="1400" dirty="0" smtClean="0"/>
              <a:t>: BNP   </a:t>
            </a:r>
            <a:r>
              <a:rPr lang="da-DK" sz="1400" i="1" dirty="0" err="1"/>
              <a:t>Currency</a:t>
            </a:r>
            <a:r>
              <a:rPr lang="da-DK" sz="1400" i="1" dirty="0"/>
              <a:t> units</a:t>
            </a:r>
            <a:r>
              <a:rPr lang="da-DK" sz="1400" dirty="0"/>
              <a:t>: Enheder af </a:t>
            </a:r>
            <a:r>
              <a:rPr lang="da-DK" sz="1400" dirty="0" smtClean="0"/>
              <a:t>valuta per dollar. </a:t>
            </a:r>
            <a:r>
              <a:rPr lang="da-DK" sz="1400" i="1" dirty="0"/>
              <a:t>Budget balance</a:t>
            </a:r>
            <a:r>
              <a:rPr lang="da-DK" sz="1400" dirty="0"/>
              <a:t>: Balance på offentlige </a:t>
            </a:r>
            <a:r>
              <a:rPr lang="da-DK" sz="1400" dirty="0" smtClean="0"/>
              <a:t>budgetter (indtægter og udgifter samlet på statens og kommunernes budgetter).</a:t>
            </a:r>
            <a:br>
              <a:rPr lang="da-DK" sz="1400" dirty="0" smtClean="0"/>
            </a:br>
            <a:r>
              <a:rPr lang="da-DK" sz="1200" dirty="0" smtClean="0"/>
              <a:t>Kilde: Economist end </a:t>
            </a:r>
            <a:r>
              <a:rPr lang="da-DK" sz="1200" dirty="0" err="1" smtClean="0"/>
              <a:t>July</a:t>
            </a:r>
            <a:r>
              <a:rPr lang="da-DK" sz="1200" dirty="0" smtClean="0"/>
              <a:t> 16</a:t>
            </a:r>
            <a:r>
              <a:rPr lang="da-DK" sz="1400" dirty="0" smtClean="0"/>
              <a:t>.</a:t>
            </a:r>
            <a:endParaRPr lang="da-DK" sz="1400" dirty="0"/>
          </a:p>
        </p:txBody>
      </p:sp>
      <p:sp>
        <p:nvSpPr>
          <p:cNvPr id="4" name="Tekstfelt 3"/>
          <p:cNvSpPr txBox="1"/>
          <p:nvPr/>
        </p:nvSpPr>
        <p:spPr>
          <a:xfrm>
            <a:off x="534325" y="334851"/>
            <a:ext cx="4424041" cy="400110"/>
          </a:xfrm>
          <a:prstGeom prst="rect">
            <a:avLst/>
          </a:prstGeom>
          <a:noFill/>
        </p:spPr>
        <p:txBody>
          <a:bodyPr wrap="square" rtlCol="0">
            <a:spAutoFit/>
          </a:bodyPr>
          <a:lstStyle/>
          <a:p>
            <a:r>
              <a:rPr lang="da-DK" sz="2000" b="1" dirty="0" err="1" smtClean="0"/>
              <a:t>Brexit</a:t>
            </a:r>
            <a:r>
              <a:rPr lang="da-DK" sz="2000" b="1" dirty="0" smtClean="0"/>
              <a:t> og Økonomiske balancer</a:t>
            </a:r>
            <a:endParaRPr lang="da-DK" sz="2000" b="1" dirty="0"/>
          </a:p>
        </p:txBody>
      </p:sp>
      <p:sp>
        <p:nvSpPr>
          <p:cNvPr id="5" name="Tekstfelt 4"/>
          <p:cNvSpPr txBox="1"/>
          <p:nvPr/>
        </p:nvSpPr>
        <p:spPr>
          <a:xfrm>
            <a:off x="7504480" y="1218116"/>
            <a:ext cx="3854686" cy="3139321"/>
          </a:xfrm>
          <a:prstGeom prst="rect">
            <a:avLst/>
          </a:prstGeom>
          <a:noFill/>
        </p:spPr>
        <p:txBody>
          <a:bodyPr wrap="square" rtlCol="0">
            <a:spAutoFit/>
          </a:bodyPr>
          <a:lstStyle/>
          <a:p>
            <a:r>
              <a:rPr lang="da-DK" dirty="0" smtClean="0"/>
              <a:t>Det kan godt være, at UK har haft en pæn økonomisk vækst de seneste år, men de udenrigsøkonomiske balancer ser ikke for kønne ud. </a:t>
            </a:r>
            <a:br>
              <a:rPr lang="da-DK" dirty="0" smtClean="0"/>
            </a:br>
            <a:r>
              <a:rPr lang="da-DK" dirty="0" smtClean="0"/>
              <a:t>   Når det har kunnet lade sig gøre, er det bl.a. fordi, den stærke britiske finanssektor (banker og forsikringsselskaber m.v.) har gjort det nemt og billigt at få tilført kapital fra udlandet. Det kan også ændre sig med </a:t>
            </a:r>
            <a:r>
              <a:rPr lang="da-DK" dirty="0" err="1" smtClean="0"/>
              <a:t>Brexit</a:t>
            </a:r>
            <a:r>
              <a:rPr lang="da-DK" dirty="0" smtClean="0"/>
              <a:t>. </a:t>
            </a:r>
            <a:endParaRPr lang="da-DK" dirty="0"/>
          </a:p>
        </p:txBody>
      </p:sp>
    </p:spTree>
    <p:extLst>
      <p:ext uri="{BB962C8B-B14F-4D97-AF65-F5344CB8AC3E}">
        <p14:creationId xmlns:p14="http://schemas.microsoft.com/office/powerpoint/2010/main" val="3031219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605307" y="386366"/>
            <a:ext cx="3606085" cy="400110"/>
          </a:xfrm>
          <a:prstGeom prst="rect">
            <a:avLst/>
          </a:prstGeom>
          <a:noFill/>
        </p:spPr>
        <p:txBody>
          <a:bodyPr wrap="square" rtlCol="0">
            <a:spAutoFit/>
          </a:bodyPr>
          <a:lstStyle/>
          <a:p>
            <a:r>
              <a:rPr lang="da-DK" sz="2000" b="1" dirty="0" err="1" smtClean="0"/>
              <a:t>Brexit</a:t>
            </a:r>
            <a:r>
              <a:rPr lang="da-DK" sz="2000" b="1" dirty="0" smtClean="0"/>
              <a:t> og økonomien</a:t>
            </a:r>
            <a:endParaRPr lang="da-DK" sz="2000" b="1" dirty="0"/>
          </a:p>
        </p:txBody>
      </p:sp>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607" y="993350"/>
            <a:ext cx="5715000" cy="4124325"/>
          </a:xfrm>
          <a:prstGeom prst="rect">
            <a:avLst/>
          </a:prstGeom>
        </p:spPr>
      </p:pic>
      <p:sp>
        <p:nvSpPr>
          <p:cNvPr id="4" name="Tekstfelt 3"/>
          <p:cNvSpPr txBox="1"/>
          <p:nvPr/>
        </p:nvSpPr>
        <p:spPr>
          <a:xfrm>
            <a:off x="7366715" y="1197735"/>
            <a:ext cx="3580327" cy="1631216"/>
          </a:xfrm>
          <a:prstGeom prst="rect">
            <a:avLst/>
          </a:prstGeom>
          <a:noFill/>
        </p:spPr>
        <p:txBody>
          <a:bodyPr wrap="square" rtlCol="0">
            <a:spAutoFit/>
          </a:bodyPr>
          <a:lstStyle/>
          <a:p>
            <a:r>
              <a:rPr lang="da-DK" dirty="0" smtClean="0"/>
              <a:t>UK – størst vækst efter medlemskab af EU – kan det fortsætte med </a:t>
            </a:r>
            <a:r>
              <a:rPr lang="da-DK" dirty="0" err="1" smtClean="0"/>
              <a:t>Brexit</a:t>
            </a:r>
            <a:r>
              <a:rPr lang="da-DK" dirty="0" smtClean="0"/>
              <a:t>?</a:t>
            </a:r>
          </a:p>
          <a:p>
            <a:endParaRPr lang="da-DK" dirty="0"/>
          </a:p>
          <a:p>
            <a:r>
              <a:rPr lang="da-DK" sz="1400" dirty="0" smtClean="0"/>
              <a:t>Growth: vækst, </a:t>
            </a:r>
            <a:r>
              <a:rPr lang="da-DK" sz="1400" dirty="0" err="1" smtClean="0"/>
              <a:t>dvs</a:t>
            </a:r>
            <a:r>
              <a:rPr lang="da-DK" sz="1400" dirty="0" smtClean="0"/>
              <a:t> ændring i BNP fra år til år</a:t>
            </a:r>
            <a:br>
              <a:rPr lang="da-DK" sz="1400" dirty="0" smtClean="0"/>
            </a:br>
            <a:r>
              <a:rPr lang="da-DK" sz="1400" dirty="0" err="1" smtClean="0"/>
              <a:t>Prosperity</a:t>
            </a:r>
            <a:r>
              <a:rPr lang="da-DK" sz="1400" dirty="0" smtClean="0"/>
              <a:t>: velstand</a:t>
            </a:r>
            <a:endParaRPr lang="da-DK" sz="1400" dirty="0"/>
          </a:p>
        </p:txBody>
      </p:sp>
    </p:spTree>
    <p:extLst>
      <p:ext uri="{BB962C8B-B14F-4D97-AF65-F5344CB8AC3E}">
        <p14:creationId xmlns:p14="http://schemas.microsoft.com/office/powerpoint/2010/main" val="1274190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390" y="1124353"/>
            <a:ext cx="5600700" cy="3295650"/>
          </a:xfrm>
          <a:prstGeom prst="rect">
            <a:avLst/>
          </a:prstGeom>
        </p:spPr>
      </p:pic>
      <p:sp>
        <p:nvSpPr>
          <p:cNvPr id="3" name="Tekstfelt 2"/>
          <p:cNvSpPr txBox="1"/>
          <p:nvPr/>
        </p:nvSpPr>
        <p:spPr>
          <a:xfrm>
            <a:off x="771390" y="373487"/>
            <a:ext cx="5600700" cy="369332"/>
          </a:xfrm>
          <a:prstGeom prst="rect">
            <a:avLst/>
          </a:prstGeom>
          <a:noFill/>
        </p:spPr>
        <p:txBody>
          <a:bodyPr wrap="square" rtlCol="0">
            <a:spAutoFit/>
          </a:bodyPr>
          <a:lstStyle/>
          <a:p>
            <a:r>
              <a:rPr lang="da-DK" dirty="0" smtClean="0"/>
              <a:t>Udvikling i kursen på £  - antal kroner pr 100 pund</a:t>
            </a:r>
            <a:endParaRPr lang="da-DK" dirty="0"/>
          </a:p>
        </p:txBody>
      </p:sp>
      <p:sp>
        <p:nvSpPr>
          <p:cNvPr id="4" name="Rektangel 3"/>
          <p:cNvSpPr/>
          <p:nvPr/>
        </p:nvSpPr>
        <p:spPr>
          <a:xfrm>
            <a:off x="6769996" y="373487"/>
            <a:ext cx="3816439" cy="2862322"/>
          </a:xfrm>
          <a:prstGeom prst="rect">
            <a:avLst/>
          </a:prstGeom>
        </p:spPr>
        <p:txBody>
          <a:bodyPr wrap="square">
            <a:spAutoFit/>
          </a:bodyPr>
          <a:lstStyle/>
          <a:p>
            <a:r>
              <a:rPr lang="da-DK" dirty="0" smtClean="0">
                <a:solidFill>
                  <a:srgbClr val="000000"/>
                </a:solidFill>
                <a:effectLst/>
              </a:rPr>
              <a:t>Figuren forklarer muligvis, hvorfor Storbritannien havde større økonomisk vækst end euro-zonelandene efter finanskrisen. </a:t>
            </a:r>
            <a:br>
              <a:rPr lang="da-DK" dirty="0" smtClean="0">
                <a:solidFill>
                  <a:srgbClr val="000000"/>
                </a:solidFill>
                <a:effectLst/>
              </a:rPr>
            </a:br>
            <a:r>
              <a:rPr lang="da-DK" dirty="0" smtClean="0">
                <a:solidFill>
                  <a:srgbClr val="000000"/>
                </a:solidFill>
                <a:effectLst/>
              </a:rPr>
              <a:t>  Pundet devalueredes, og det har bedret britisk konkurrenceevne.</a:t>
            </a:r>
          </a:p>
          <a:p>
            <a:r>
              <a:rPr lang="da-DK" dirty="0">
                <a:solidFill>
                  <a:srgbClr val="000000"/>
                </a:solidFill>
              </a:rPr>
              <a:t> </a:t>
            </a:r>
            <a:r>
              <a:rPr lang="da-DK" dirty="0" smtClean="0">
                <a:solidFill>
                  <a:srgbClr val="000000"/>
                </a:solidFill>
              </a:rPr>
              <a:t>  Nu devalueres pundet igen. Kan det tænkes, at det i virkeligheden kan styrke britisk konkurrenceevne uden for EU?</a:t>
            </a:r>
            <a:endParaRPr lang="da-DK" dirty="0"/>
          </a:p>
        </p:txBody>
      </p:sp>
      <p:sp>
        <p:nvSpPr>
          <p:cNvPr id="5" name="Rektangel 4"/>
          <p:cNvSpPr/>
          <p:nvPr/>
        </p:nvSpPr>
        <p:spPr>
          <a:xfrm>
            <a:off x="6769996" y="3235809"/>
            <a:ext cx="4305835" cy="2585323"/>
          </a:xfrm>
          <a:prstGeom prst="rect">
            <a:avLst/>
          </a:prstGeom>
        </p:spPr>
        <p:txBody>
          <a:bodyPr wrap="square">
            <a:spAutoFit/>
          </a:bodyPr>
          <a:lstStyle/>
          <a:p>
            <a:r>
              <a:rPr lang="da-DK" dirty="0" smtClean="0">
                <a:solidFill>
                  <a:srgbClr val="000000"/>
                </a:solidFill>
                <a:effectLst/>
              </a:rPr>
              <a:t>Priserne på britiske varer og tjenester målt i ikke-britiske valutaer vil blive bedre. Samtidig har Storbritannien imidlertid en betydelig udlandsgæld, som nu vil blive noget større målt i £. </a:t>
            </a:r>
            <a:br>
              <a:rPr lang="da-DK" dirty="0" smtClean="0">
                <a:solidFill>
                  <a:srgbClr val="000000"/>
                </a:solidFill>
                <a:effectLst/>
              </a:rPr>
            </a:br>
            <a:r>
              <a:rPr lang="da-DK" dirty="0" smtClean="0">
                <a:solidFill>
                  <a:srgbClr val="000000"/>
                </a:solidFill>
                <a:effectLst/>
              </a:rPr>
              <a:t> Pundkursen rettede sig dog op i den følgende periode, </a:t>
            </a:r>
            <a:r>
              <a:rPr lang="da-DK" dirty="0" smtClean="0">
                <a:solidFill>
                  <a:srgbClr val="000000"/>
                </a:solidFill>
              </a:rPr>
              <a:t>da May hurtigt tiltrådte som ny PM, </a:t>
            </a:r>
            <a:r>
              <a:rPr lang="da-DK" dirty="0" smtClean="0">
                <a:solidFill>
                  <a:srgbClr val="000000"/>
                </a:solidFill>
                <a:effectLst/>
              </a:rPr>
              <a:t>så noget af dens tabte værdi blev genetableret.</a:t>
            </a:r>
            <a:endParaRPr lang="da-DK" dirty="0"/>
          </a:p>
        </p:txBody>
      </p:sp>
      <p:sp>
        <p:nvSpPr>
          <p:cNvPr id="6" name="Tekstfelt 5"/>
          <p:cNvSpPr txBox="1"/>
          <p:nvPr/>
        </p:nvSpPr>
        <p:spPr>
          <a:xfrm>
            <a:off x="935163" y="4420003"/>
            <a:ext cx="4455703" cy="338554"/>
          </a:xfrm>
          <a:prstGeom prst="rect">
            <a:avLst/>
          </a:prstGeom>
          <a:noFill/>
        </p:spPr>
        <p:txBody>
          <a:bodyPr wrap="square" rtlCol="0">
            <a:spAutoFit/>
          </a:bodyPr>
          <a:lstStyle/>
          <a:p>
            <a:r>
              <a:rPr lang="da-DK" sz="1600" dirty="0" smtClean="0"/>
              <a:t>Kilde: </a:t>
            </a:r>
            <a:r>
              <a:rPr lang="da-DK" sz="1600" dirty="0" smtClean="0">
                <a:hlinkClick r:id="rId3"/>
              </a:rPr>
              <a:t>Nationalbanken</a:t>
            </a:r>
            <a:r>
              <a:rPr lang="da-DK" sz="1600" dirty="0" smtClean="0"/>
              <a:t>. </a:t>
            </a:r>
            <a:endParaRPr lang="da-DK" sz="1600" dirty="0"/>
          </a:p>
        </p:txBody>
      </p:sp>
    </p:spTree>
    <p:extLst>
      <p:ext uri="{BB962C8B-B14F-4D97-AF65-F5344CB8AC3E}">
        <p14:creationId xmlns:p14="http://schemas.microsoft.com/office/powerpoint/2010/main" val="108976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092" y="1074648"/>
            <a:ext cx="5715000" cy="3781425"/>
          </a:xfrm>
          <a:prstGeom prst="rect">
            <a:avLst/>
          </a:prstGeom>
        </p:spPr>
      </p:pic>
      <p:sp>
        <p:nvSpPr>
          <p:cNvPr id="3" name="Tekstfelt 2"/>
          <p:cNvSpPr txBox="1"/>
          <p:nvPr/>
        </p:nvSpPr>
        <p:spPr>
          <a:xfrm>
            <a:off x="7276563" y="837127"/>
            <a:ext cx="4159876" cy="3970318"/>
          </a:xfrm>
          <a:prstGeom prst="rect">
            <a:avLst/>
          </a:prstGeom>
          <a:noFill/>
        </p:spPr>
        <p:txBody>
          <a:bodyPr wrap="square" rtlCol="0">
            <a:spAutoFit/>
          </a:bodyPr>
          <a:lstStyle/>
          <a:p>
            <a:r>
              <a:rPr lang="da-DK" dirty="0" smtClean="0"/>
              <a:t>Hvis UK ikke får en ”norsk aftale” med fuld adgang til det indre marked, bliver UK nødt til at forhandle en række aftaler i stedet for handelsaftalen med EU’s indre marked. I værste fald vil det betyde, at det er WTO-aftalerne om verdensfrihandel, der gælder, </a:t>
            </a:r>
            <a:r>
              <a:rPr lang="da-DK" dirty="0" err="1" smtClean="0"/>
              <a:t>dvs</a:t>
            </a:r>
            <a:r>
              <a:rPr lang="da-DK" dirty="0" smtClean="0"/>
              <a:t> f.eks. Importtold til UK for landbrugsvarer, for biler </a:t>
            </a:r>
            <a:r>
              <a:rPr lang="da-DK" dirty="0" err="1" smtClean="0"/>
              <a:t>m.mange</a:t>
            </a:r>
            <a:r>
              <a:rPr lang="da-DK" dirty="0" smtClean="0"/>
              <a:t> flere ting. </a:t>
            </a:r>
            <a:br>
              <a:rPr lang="da-DK" dirty="0" smtClean="0"/>
            </a:br>
            <a:r>
              <a:rPr lang="da-DK" dirty="0" smtClean="0"/>
              <a:t/>
            </a:r>
            <a:br>
              <a:rPr lang="da-DK" dirty="0" smtClean="0"/>
            </a:br>
            <a:r>
              <a:rPr lang="da-DK" dirty="0" smtClean="0"/>
              <a:t>EU’s første meldinger har været, at UK ikke bare kan få både fuld adgang til det indre marked og begrænsning af immigration fra andre EU-lande. </a:t>
            </a:r>
            <a:endParaRPr lang="da-DK" dirty="0"/>
          </a:p>
        </p:txBody>
      </p:sp>
      <p:sp>
        <p:nvSpPr>
          <p:cNvPr id="4" name="Tekstfelt 3"/>
          <p:cNvSpPr txBox="1"/>
          <p:nvPr/>
        </p:nvSpPr>
        <p:spPr>
          <a:xfrm>
            <a:off x="850006" y="257577"/>
            <a:ext cx="4250028" cy="400110"/>
          </a:xfrm>
          <a:prstGeom prst="rect">
            <a:avLst/>
          </a:prstGeom>
          <a:noFill/>
        </p:spPr>
        <p:txBody>
          <a:bodyPr wrap="square" rtlCol="0">
            <a:spAutoFit/>
          </a:bodyPr>
          <a:lstStyle/>
          <a:p>
            <a:r>
              <a:rPr lang="da-DK" sz="2000" b="1" dirty="0" err="1" smtClean="0"/>
              <a:t>Brexit</a:t>
            </a:r>
            <a:r>
              <a:rPr lang="da-DK" sz="2000" b="1" dirty="0" smtClean="0"/>
              <a:t> og handelsaftaler</a:t>
            </a:r>
            <a:endParaRPr lang="da-DK" sz="2000" b="1" dirty="0"/>
          </a:p>
        </p:txBody>
      </p:sp>
      <p:sp>
        <p:nvSpPr>
          <p:cNvPr id="5" name="Tekstfelt 4"/>
          <p:cNvSpPr txBox="1"/>
          <p:nvPr/>
        </p:nvSpPr>
        <p:spPr>
          <a:xfrm>
            <a:off x="1049092" y="5125792"/>
            <a:ext cx="2698660" cy="369332"/>
          </a:xfrm>
          <a:prstGeom prst="rect">
            <a:avLst/>
          </a:prstGeom>
          <a:noFill/>
        </p:spPr>
        <p:txBody>
          <a:bodyPr wrap="square" rtlCol="0">
            <a:spAutoFit/>
          </a:bodyPr>
          <a:lstStyle/>
          <a:p>
            <a:r>
              <a:rPr lang="da-DK" dirty="0" smtClean="0"/>
              <a:t>Kilde: </a:t>
            </a:r>
            <a:r>
              <a:rPr lang="da-DK" dirty="0" smtClean="0">
                <a:hlinkClick r:id="rId3"/>
              </a:rPr>
              <a:t>Ft.com</a:t>
            </a:r>
            <a:r>
              <a:rPr lang="da-DK" dirty="0" smtClean="0"/>
              <a:t> </a:t>
            </a:r>
            <a:endParaRPr lang="da-DK" dirty="0"/>
          </a:p>
        </p:txBody>
      </p:sp>
    </p:spTree>
    <p:extLst>
      <p:ext uri="{BB962C8B-B14F-4D97-AF65-F5344CB8AC3E}">
        <p14:creationId xmlns:p14="http://schemas.microsoft.com/office/powerpoint/2010/main" val="2616659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427" y="1477449"/>
            <a:ext cx="5715000" cy="4057650"/>
          </a:xfrm>
          <a:prstGeom prst="rect">
            <a:avLst/>
          </a:prstGeom>
        </p:spPr>
      </p:pic>
      <p:sp>
        <p:nvSpPr>
          <p:cNvPr id="3" name="Tekstfelt 2"/>
          <p:cNvSpPr txBox="1"/>
          <p:nvPr/>
        </p:nvSpPr>
        <p:spPr>
          <a:xfrm>
            <a:off x="682580" y="193183"/>
            <a:ext cx="5215944" cy="400110"/>
          </a:xfrm>
          <a:prstGeom prst="rect">
            <a:avLst/>
          </a:prstGeom>
          <a:noFill/>
        </p:spPr>
        <p:txBody>
          <a:bodyPr wrap="square" rtlCol="0">
            <a:spAutoFit/>
          </a:bodyPr>
          <a:lstStyle/>
          <a:p>
            <a:r>
              <a:rPr lang="da-DK" sz="2000" b="1" dirty="0" err="1" smtClean="0"/>
              <a:t>Brexit</a:t>
            </a:r>
            <a:r>
              <a:rPr lang="da-DK" sz="2000" b="1" dirty="0" smtClean="0"/>
              <a:t> og nettomigration (indvandring) til UK</a:t>
            </a:r>
            <a:endParaRPr lang="da-DK" sz="2000" b="1" dirty="0"/>
          </a:p>
        </p:txBody>
      </p:sp>
      <p:sp>
        <p:nvSpPr>
          <p:cNvPr id="4" name="Tekstfelt 3"/>
          <p:cNvSpPr txBox="1"/>
          <p:nvPr/>
        </p:nvSpPr>
        <p:spPr>
          <a:xfrm>
            <a:off x="7650051" y="888642"/>
            <a:ext cx="3696236" cy="3693319"/>
          </a:xfrm>
          <a:prstGeom prst="rect">
            <a:avLst/>
          </a:prstGeom>
          <a:noFill/>
        </p:spPr>
        <p:txBody>
          <a:bodyPr wrap="square" rtlCol="0">
            <a:spAutoFit/>
          </a:bodyPr>
          <a:lstStyle/>
          <a:p>
            <a:r>
              <a:rPr lang="da-DK" dirty="0" smtClean="0"/>
              <a:t>Her er ifølge mange den egentlige grund til, at </a:t>
            </a:r>
            <a:r>
              <a:rPr lang="da-DK" dirty="0" err="1" smtClean="0"/>
              <a:t>Leave</a:t>
            </a:r>
            <a:r>
              <a:rPr lang="da-DK" dirty="0" smtClean="0"/>
              <a:t>-kampagnen vandt. Mange britiske vælgere var trætte af den relativt store nettomigration ind i landet fra andre EU-lande, en ret andre EU-borgere har med det indre markeds regler om fri bevægelighed</a:t>
            </a:r>
          </a:p>
          <a:p>
            <a:endParaRPr lang="da-DK" dirty="0"/>
          </a:p>
          <a:p>
            <a:r>
              <a:rPr lang="da-DK" dirty="0" smtClean="0"/>
              <a:t>EU-</a:t>
            </a:r>
            <a:r>
              <a:rPr lang="da-DK" dirty="0" err="1" smtClean="0"/>
              <a:t>citizens</a:t>
            </a:r>
            <a:r>
              <a:rPr lang="da-DK" dirty="0" smtClean="0"/>
              <a:t>: EU-borgere</a:t>
            </a:r>
            <a:br>
              <a:rPr lang="da-DK" dirty="0" smtClean="0"/>
            </a:br>
            <a:r>
              <a:rPr lang="da-DK" dirty="0" smtClean="0"/>
              <a:t>Non-EU-</a:t>
            </a:r>
            <a:r>
              <a:rPr lang="da-DK" dirty="0" err="1" smtClean="0"/>
              <a:t>citizens</a:t>
            </a:r>
            <a:r>
              <a:rPr lang="da-DK" dirty="0" smtClean="0"/>
              <a:t>: </a:t>
            </a:r>
            <a:r>
              <a:rPr lang="da-DK" dirty="0" err="1" smtClean="0"/>
              <a:t>Mennsker</a:t>
            </a:r>
            <a:r>
              <a:rPr lang="da-DK" dirty="0" smtClean="0"/>
              <a:t> fra lande uden for EU, f.eks. Asylansøgere/flygtningen og folk, der kommer ind via green card ordning.</a:t>
            </a:r>
            <a:endParaRPr lang="da-DK" dirty="0"/>
          </a:p>
        </p:txBody>
      </p:sp>
    </p:spTree>
    <p:extLst>
      <p:ext uri="{BB962C8B-B14F-4D97-AF65-F5344CB8AC3E}">
        <p14:creationId xmlns:p14="http://schemas.microsoft.com/office/powerpoint/2010/main" val="882297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181" y="1186533"/>
            <a:ext cx="5715000" cy="4124325"/>
          </a:xfrm>
          <a:prstGeom prst="rect">
            <a:avLst/>
          </a:prstGeom>
        </p:spPr>
      </p:pic>
      <p:sp>
        <p:nvSpPr>
          <p:cNvPr id="3" name="Tekstfelt 2"/>
          <p:cNvSpPr txBox="1"/>
          <p:nvPr/>
        </p:nvSpPr>
        <p:spPr>
          <a:xfrm>
            <a:off x="708338" y="334851"/>
            <a:ext cx="4687910" cy="369332"/>
          </a:xfrm>
          <a:prstGeom prst="rect">
            <a:avLst/>
          </a:prstGeom>
          <a:noFill/>
        </p:spPr>
        <p:txBody>
          <a:bodyPr wrap="square" rtlCol="0">
            <a:spAutoFit/>
          </a:bodyPr>
          <a:lstStyle/>
          <a:p>
            <a:r>
              <a:rPr lang="da-DK" dirty="0" smtClean="0"/>
              <a:t>ER UK-LØN Trykket som følge af indvandringen?</a:t>
            </a:r>
            <a:endParaRPr lang="da-DK" dirty="0"/>
          </a:p>
        </p:txBody>
      </p:sp>
      <p:sp>
        <p:nvSpPr>
          <p:cNvPr id="5" name="Tekstfelt 4"/>
          <p:cNvSpPr txBox="1"/>
          <p:nvPr/>
        </p:nvSpPr>
        <p:spPr>
          <a:xfrm>
            <a:off x="837127" y="5447763"/>
            <a:ext cx="7044743" cy="1200329"/>
          </a:xfrm>
          <a:prstGeom prst="rect">
            <a:avLst/>
          </a:prstGeom>
          <a:noFill/>
        </p:spPr>
        <p:txBody>
          <a:bodyPr wrap="square" rtlCol="0">
            <a:spAutoFit/>
          </a:bodyPr>
          <a:lstStyle/>
          <a:p>
            <a:r>
              <a:rPr lang="da-DK" dirty="0" smtClean="0"/>
              <a:t>Hver prik repræsenterer et lokalt område i UK. </a:t>
            </a:r>
            <a:br>
              <a:rPr lang="da-DK" dirty="0" smtClean="0"/>
            </a:br>
            <a:r>
              <a:rPr lang="da-DK" dirty="0" smtClean="0"/>
              <a:t>Op ad y-aksen: Ændring i løn 2008-15 for personer født i området</a:t>
            </a:r>
            <a:br>
              <a:rPr lang="da-DK" dirty="0" smtClean="0"/>
            </a:br>
            <a:r>
              <a:rPr lang="da-DK" dirty="0" smtClean="0"/>
              <a:t>Ud ad x-aksen: </a:t>
            </a:r>
            <a:r>
              <a:rPr lang="da-DK" dirty="0" err="1" smtClean="0"/>
              <a:t>Pct</a:t>
            </a:r>
            <a:r>
              <a:rPr lang="da-DK" dirty="0" smtClean="0"/>
              <a:t>-ændring i EU immigrantandel 2008-15 for pågældende lokalområde </a:t>
            </a:r>
            <a:endParaRPr lang="da-DK" dirty="0"/>
          </a:p>
        </p:txBody>
      </p:sp>
      <p:sp>
        <p:nvSpPr>
          <p:cNvPr id="6" name="Tekstfelt 5"/>
          <p:cNvSpPr txBox="1"/>
          <p:nvPr/>
        </p:nvSpPr>
        <p:spPr>
          <a:xfrm>
            <a:off x="7250806" y="704183"/>
            <a:ext cx="4262907" cy="2308324"/>
          </a:xfrm>
          <a:prstGeom prst="rect">
            <a:avLst/>
          </a:prstGeom>
          <a:noFill/>
        </p:spPr>
        <p:txBody>
          <a:bodyPr wrap="square" rtlCol="0">
            <a:spAutoFit/>
          </a:bodyPr>
          <a:lstStyle/>
          <a:p>
            <a:r>
              <a:rPr lang="da-DK" dirty="0" smtClean="0"/>
              <a:t>Et ofte anvendt argument fra </a:t>
            </a:r>
            <a:r>
              <a:rPr lang="da-DK" i="1" dirty="0" err="1" smtClean="0"/>
              <a:t>leave</a:t>
            </a:r>
            <a:r>
              <a:rPr lang="da-DK" dirty="0" smtClean="0"/>
              <a:t> er, at indvandringen trykker lønningerne.</a:t>
            </a:r>
          </a:p>
          <a:p>
            <a:endParaRPr lang="da-DK" dirty="0"/>
          </a:p>
          <a:p>
            <a:r>
              <a:rPr lang="da-DK" i="1" dirty="0" err="1" smtClean="0"/>
              <a:t>Remain</a:t>
            </a:r>
            <a:r>
              <a:rPr lang="da-DK" dirty="0" smtClean="0"/>
              <a:t> tilhængere argumenterer omvendt, at økonomien bliver mere dynamisk ved det, og ”kagen” (BNP) dermed vokser; og at det derfor er mere komplekse faktorer, der spiller ind i et samlet billede.</a:t>
            </a:r>
            <a:endParaRPr lang="da-DK" dirty="0"/>
          </a:p>
        </p:txBody>
      </p:sp>
    </p:spTree>
    <p:extLst>
      <p:ext uri="{BB962C8B-B14F-4D97-AF65-F5344CB8AC3E}">
        <p14:creationId xmlns:p14="http://schemas.microsoft.com/office/powerpoint/2010/main" val="3767415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877" y="1147896"/>
            <a:ext cx="5715000" cy="4124325"/>
          </a:xfrm>
          <a:prstGeom prst="rect">
            <a:avLst/>
          </a:prstGeom>
        </p:spPr>
      </p:pic>
      <p:sp>
        <p:nvSpPr>
          <p:cNvPr id="3" name="Tekstfelt 2"/>
          <p:cNvSpPr txBox="1"/>
          <p:nvPr/>
        </p:nvSpPr>
        <p:spPr>
          <a:xfrm>
            <a:off x="463639" y="257577"/>
            <a:ext cx="5640947" cy="369332"/>
          </a:xfrm>
          <a:prstGeom prst="rect">
            <a:avLst/>
          </a:prstGeom>
          <a:noFill/>
        </p:spPr>
        <p:txBody>
          <a:bodyPr wrap="square" rtlCol="0">
            <a:spAutoFit/>
          </a:bodyPr>
          <a:lstStyle/>
          <a:p>
            <a:r>
              <a:rPr lang="da-DK" dirty="0" smtClean="0"/>
              <a:t>Var betalinger til EU’s budget penge, der var spildt for UK?</a:t>
            </a:r>
            <a:endParaRPr lang="da-DK" dirty="0"/>
          </a:p>
        </p:txBody>
      </p:sp>
      <p:sp>
        <p:nvSpPr>
          <p:cNvPr id="4" name="Tekstfelt 3"/>
          <p:cNvSpPr txBox="1"/>
          <p:nvPr/>
        </p:nvSpPr>
        <p:spPr>
          <a:xfrm>
            <a:off x="618186" y="5486400"/>
            <a:ext cx="5486400" cy="1200329"/>
          </a:xfrm>
          <a:prstGeom prst="rect">
            <a:avLst/>
          </a:prstGeom>
          <a:noFill/>
        </p:spPr>
        <p:txBody>
          <a:bodyPr wrap="square" rtlCol="0">
            <a:spAutoFit/>
          </a:bodyPr>
          <a:lstStyle/>
          <a:p>
            <a:r>
              <a:rPr lang="da-DK" dirty="0" smtClean="0"/>
              <a:t>Den blå kurve: Nettobidrag fra UK til EU-budgettet</a:t>
            </a:r>
            <a:br>
              <a:rPr lang="da-DK" dirty="0" smtClean="0"/>
            </a:br>
            <a:r>
              <a:rPr lang="da-DK" dirty="0" smtClean="0"/>
              <a:t>Rødbrune søjler: Hvad UK får tilbage fra EU</a:t>
            </a:r>
            <a:br>
              <a:rPr lang="da-DK" dirty="0" smtClean="0"/>
            </a:br>
            <a:r>
              <a:rPr lang="da-DK" dirty="0" smtClean="0"/>
              <a:t>Lyserøde søjler: </a:t>
            </a:r>
            <a:r>
              <a:rPr lang="da-DK" dirty="0" err="1" smtClean="0"/>
              <a:t>UK’s</a:t>
            </a:r>
            <a:r>
              <a:rPr lang="da-DK" dirty="0" smtClean="0"/>
              <a:t> bruttobidrag</a:t>
            </a:r>
            <a:br>
              <a:rPr lang="da-DK" dirty="0" smtClean="0"/>
            </a:br>
            <a:endParaRPr lang="da-DK" dirty="0"/>
          </a:p>
        </p:txBody>
      </p:sp>
      <p:sp>
        <p:nvSpPr>
          <p:cNvPr id="5" name="Tekstfelt 4"/>
          <p:cNvSpPr txBox="1"/>
          <p:nvPr/>
        </p:nvSpPr>
        <p:spPr>
          <a:xfrm>
            <a:off x="6787167" y="746975"/>
            <a:ext cx="4932608" cy="4247317"/>
          </a:xfrm>
          <a:prstGeom prst="rect">
            <a:avLst/>
          </a:prstGeom>
          <a:noFill/>
        </p:spPr>
        <p:txBody>
          <a:bodyPr wrap="square" rtlCol="0">
            <a:spAutoFit/>
          </a:bodyPr>
          <a:lstStyle/>
          <a:p>
            <a:r>
              <a:rPr lang="en-US" b="1" dirty="0" smtClean="0"/>
              <a:t>“What about the £350m a week sent to Brussels?”</a:t>
            </a:r>
            <a:br>
              <a:rPr lang="en-US" b="1" dirty="0" smtClean="0"/>
            </a:br>
            <a:r>
              <a:rPr lang="en-US" b="1" dirty="0" smtClean="0"/>
              <a:t/>
            </a:r>
            <a:br>
              <a:rPr lang="en-US" b="1" dirty="0" smtClean="0"/>
            </a:br>
            <a:r>
              <a:rPr lang="en-US" dirty="0" smtClean="0"/>
              <a:t>Et </a:t>
            </a:r>
            <a:r>
              <a:rPr lang="en-US" dirty="0" err="1" smtClean="0"/>
              <a:t>af</a:t>
            </a:r>
            <a:r>
              <a:rPr lang="en-US" dirty="0" smtClean="0"/>
              <a:t> Boris </a:t>
            </a:r>
            <a:r>
              <a:rPr lang="en-US" dirty="0" err="1" smtClean="0"/>
              <a:t>Jonsons</a:t>
            </a:r>
            <a:r>
              <a:rPr lang="en-US" dirty="0" smtClean="0"/>
              <a:t> </a:t>
            </a:r>
            <a:r>
              <a:rPr lang="en-US" dirty="0" err="1" smtClean="0"/>
              <a:t>og</a:t>
            </a:r>
            <a:r>
              <a:rPr lang="en-US" dirty="0" smtClean="0"/>
              <a:t> Nigel </a:t>
            </a:r>
            <a:r>
              <a:rPr lang="en-US" dirty="0" err="1" smtClean="0"/>
              <a:t>Farages</a:t>
            </a:r>
            <a:r>
              <a:rPr lang="en-US" dirty="0" smtClean="0"/>
              <a:t> (</a:t>
            </a:r>
            <a:r>
              <a:rPr lang="en-US" dirty="0" err="1" smtClean="0"/>
              <a:t>leder</a:t>
            </a:r>
            <a:r>
              <a:rPr lang="en-US" dirty="0" smtClean="0"/>
              <a:t> </a:t>
            </a:r>
            <a:r>
              <a:rPr lang="en-US" dirty="0" err="1" smtClean="0"/>
              <a:t>af</a:t>
            </a:r>
            <a:r>
              <a:rPr lang="en-US" dirty="0" smtClean="0"/>
              <a:t> UKIP) </a:t>
            </a:r>
            <a:r>
              <a:rPr lang="en-US" dirty="0" err="1" smtClean="0"/>
              <a:t>hovedargumenter</a:t>
            </a:r>
            <a:r>
              <a:rPr lang="en-US" dirty="0" smtClean="0"/>
              <a:t> </a:t>
            </a:r>
            <a:r>
              <a:rPr lang="en-US" dirty="0" err="1" smtClean="0"/>
              <a:t>var</a:t>
            </a:r>
            <a:r>
              <a:rPr lang="en-US" dirty="0" smtClean="0"/>
              <a:t> </a:t>
            </a:r>
            <a:r>
              <a:rPr lang="en-US" dirty="0" err="1" smtClean="0"/>
              <a:t>betalingen</a:t>
            </a:r>
            <a:r>
              <a:rPr lang="en-US" dirty="0" smtClean="0"/>
              <a:t> </a:t>
            </a:r>
            <a:r>
              <a:rPr lang="en-US" dirty="0" err="1" smtClean="0"/>
              <a:t>til</a:t>
            </a:r>
            <a:r>
              <a:rPr lang="en-US" dirty="0" smtClean="0"/>
              <a:t> EU-</a:t>
            </a:r>
            <a:r>
              <a:rPr lang="en-US" dirty="0" err="1" smtClean="0"/>
              <a:t>budgettet</a:t>
            </a:r>
            <a:r>
              <a:rPr lang="en-US" dirty="0" smtClean="0"/>
              <a:t>, </a:t>
            </a:r>
            <a:r>
              <a:rPr lang="en-US" dirty="0" err="1" smtClean="0"/>
              <a:t>som</a:t>
            </a:r>
            <a:r>
              <a:rPr lang="en-US" dirty="0" smtClean="0"/>
              <a:t> de </a:t>
            </a:r>
            <a:r>
              <a:rPr lang="en-US" dirty="0" err="1" smtClean="0"/>
              <a:t>sagde</a:t>
            </a:r>
            <a:r>
              <a:rPr lang="en-US" dirty="0" smtClean="0"/>
              <a:t> I </a:t>
            </a:r>
            <a:r>
              <a:rPr lang="en-US" dirty="0" err="1" smtClean="0"/>
              <a:t>stedet</a:t>
            </a:r>
            <a:r>
              <a:rPr lang="en-US" dirty="0" smtClean="0"/>
              <a:t> </a:t>
            </a:r>
            <a:r>
              <a:rPr lang="en-US" dirty="0" err="1" smtClean="0"/>
              <a:t>kunne</a:t>
            </a:r>
            <a:r>
              <a:rPr lang="en-US" dirty="0" smtClean="0"/>
              <a:t> </a:t>
            </a:r>
            <a:r>
              <a:rPr lang="en-US" dirty="0" err="1" smtClean="0"/>
              <a:t>bruges</a:t>
            </a:r>
            <a:r>
              <a:rPr lang="en-US" dirty="0" smtClean="0"/>
              <a:t> </a:t>
            </a:r>
            <a:r>
              <a:rPr lang="en-US" dirty="0" err="1" smtClean="0"/>
              <a:t>på</a:t>
            </a:r>
            <a:r>
              <a:rPr lang="en-US" dirty="0" smtClean="0"/>
              <a:t> at </a:t>
            </a:r>
            <a:r>
              <a:rPr lang="en-US" dirty="0" err="1" smtClean="0"/>
              <a:t>forbedre</a:t>
            </a:r>
            <a:r>
              <a:rPr lang="en-US" dirty="0" smtClean="0"/>
              <a:t> National Health Services (</a:t>
            </a:r>
            <a:r>
              <a:rPr lang="en-US" dirty="0" err="1" smtClean="0"/>
              <a:t>NHS,det</a:t>
            </a:r>
            <a:r>
              <a:rPr lang="en-US" dirty="0" smtClean="0"/>
              <a:t> </a:t>
            </a:r>
            <a:r>
              <a:rPr lang="en-US" dirty="0" err="1" smtClean="0"/>
              <a:t>britiske</a:t>
            </a:r>
            <a:r>
              <a:rPr lang="en-US" dirty="0" smtClean="0"/>
              <a:t> </a:t>
            </a:r>
            <a:r>
              <a:rPr lang="en-US" dirty="0" err="1" smtClean="0"/>
              <a:t>nationale</a:t>
            </a:r>
            <a:r>
              <a:rPr lang="en-US" dirty="0" smtClean="0"/>
              <a:t> </a:t>
            </a:r>
            <a:r>
              <a:rPr lang="en-US" dirty="0" err="1" smtClean="0"/>
              <a:t>sundhedssystem</a:t>
            </a:r>
            <a:r>
              <a:rPr lang="en-US" dirty="0" smtClean="0"/>
              <a:t>) </a:t>
            </a:r>
            <a:r>
              <a:rPr lang="en-US" dirty="0" err="1" smtClean="0"/>
              <a:t>økonomi</a:t>
            </a:r>
            <a:r>
              <a:rPr lang="en-US" dirty="0" smtClean="0"/>
              <a:t>, </a:t>
            </a:r>
            <a:r>
              <a:rPr lang="en-US" dirty="0" err="1" smtClean="0"/>
              <a:t>så</a:t>
            </a:r>
            <a:r>
              <a:rPr lang="en-US" dirty="0" smtClean="0"/>
              <a:t> de mange </a:t>
            </a:r>
            <a:r>
              <a:rPr lang="en-US" dirty="0" err="1" smtClean="0"/>
              <a:t>problemer</a:t>
            </a:r>
            <a:r>
              <a:rPr lang="en-US" dirty="0" smtClean="0"/>
              <a:t> med </a:t>
            </a:r>
            <a:r>
              <a:rPr lang="en-US" dirty="0" err="1" smtClean="0"/>
              <a:t>sundhedssektorens</a:t>
            </a:r>
            <a:r>
              <a:rPr lang="en-US" dirty="0" smtClean="0"/>
              <a:t> function </a:t>
            </a:r>
            <a:r>
              <a:rPr lang="en-US" dirty="0" err="1" smtClean="0"/>
              <a:t>og</a:t>
            </a:r>
            <a:r>
              <a:rPr lang="en-US" dirty="0" smtClean="0"/>
              <a:t> </a:t>
            </a:r>
            <a:r>
              <a:rPr lang="en-US" dirty="0" err="1" smtClean="0"/>
              <a:t>løsningen</a:t>
            </a:r>
            <a:r>
              <a:rPr lang="en-US" dirty="0" smtClean="0"/>
              <a:t> </a:t>
            </a:r>
            <a:r>
              <a:rPr lang="en-US" dirty="0" err="1" smtClean="0"/>
              <a:t>af</a:t>
            </a:r>
            <a:r>
              <a:rPr lang="en-US" dirty="0" smtClean="0"/>
              <a:t> </a:t>
            </a:r>
            <a:r>
              <a:rPr lang="en-US" dirty="0" err="1" smtClean="0"/>
              <a:t>opgaverne</a:t>
            </a:r>
            <a:r>
              <a:rPr lang="en-US" dirty="0" smtClean="0"/>
              <a:t>, </a:t>
            </a:r>
            <a:r>
              <a:rPr lang="en-US" dirty="0" err="1" smtClean="0"/>
              <a:t>som</a:t>
            </a:r>
            <a:r>
              <a:rPr lang="en-US" dirty="0" smtClean="0"/>
              <a:t> mange </a:t>
            </a:r>
            <a:r>
              <a:rPr lang="en-US" dirty="0" err="1" smtClean="0"/>
              <a:t>briter</a:t>
            </a:r>
            <a:r>
              <a:rPr lang="en-US" dirty="0" smtClean="0"/>
              <a:t> </a:t>
            </a:r>
            <a:r>
              <a:rPr lang="en-US" dirty="0" err="1" smtClean="0"/>
              <a:t>klager</a:t>
            </a:r>
            <a:r>
              <a:rPr lang="en-US" dirty="0" smtClean="0"/>
              <a:t> over, </a:t>
            </a:r>
            <a:r>
              <a:rPr lang="en-US" dirty="0" err="1" smtClean="0"/>
              <a:t>kunne</a:t>
            </a:r>
            <a:r>
              <a:rPr lang="en-US" dirty="0" smtClean="0"/>
              <a:t> </a:t>
            </a:r>
            <a:r>
              <a:rPr lang="en-US" dirty="0" err="1" smtClean="0"/>
              <a:t>løses</a:t>
            </a:r>
            <a:r>
              <a:rPr lang="en-US" dirty="0" smtClean="0"/>
              <a:t>. </a:t>
            </a:r>
          </a:p>
          <a:p>
            <a:endParaRPr lang="en-US" b="1" dirty="0"/>
          </a:p>
          <a:p>
            <a:endParaRPr lang="en-US" b="1" dirty="0" smtClean="0"/>
          </a:p>
          <a:p>
            <a:endParaRPr lang="en-US" b="1" dirty="0"/>
          </a:p>
          <a:p>
            <a:endParaRPr lang="da-DK" dirty="0"/>
          </a:p>
        </p:txBody>
      </p:sp>
    </p:spTree>
    <p:extLst>
      <p:ext uri="{BB962C8B-B14F-4D97-AF65-F5344CB8AC3E}">
        <p14:creationId xmlns:p14="http://schemas.microsoft.com/office/powerpoint/2010/main" val="196003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218364" y="218364"/>
            <a:ext cx="4749421" cy="707886"/>
          </a:xfrm>
          <a:prstGeom prst="rect">
            <a:avLst/>
          </a:prstGeom>
          <a:noFill/>
        </p:spPr>
        <p:txBody>
          <a:bodyPr wrap="square" rtlCol="0">
            <a:spAutoFit/>
          </a:bodyPr>
          <a:lstStyle/>
          <a:p>
            <a:r>
              <a:rPr lang="da-DK" sz="2000" b="1" dirty="0" smtClean="0"/>
              <a:t>EU og den økonomiske globalisering – den negative diskurs:</a:t>
            </a:r>
            <a:endParaRPr lang="da-DK" sz="2000" b="1" dirty="0"/>
          </a:p>
        </p:txBody>
      </p:sp>
      <p:sp>
        <p:nvSpPr>
          <p:cNvPr id="3" name="Rectangle 1"/>
          <p:cNvSpPr>
            <a:spLocks noChangeArrowheads="1"/>
          </p:cNvSpPr>
          <p:nvPr/>
        </p:nvSpPr>
        <p:spPr bwMode="auto">
          <a:xfrm>
            <a:off x="218364" y="1154849"/>
            <a:ext cx="11219097"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dirty="0" smtClean="0">
                <a:ln>
                  <a:noFill/>
                </a:ln>
                <a:solidFill>
                  <a:schemeClr val="tx1"/>
                </a:solidFill>
                <a:effectLst/>
                <a:latin typeface="Arial" panose="020B0604020202020204" pitchFamily="34" charset="0"/>
              </a:rPr>
              <a:t>”Nationalstaten var tidligere garanten</a:t>
            </a:r>
            <a:r>
              <a:rPr kumimoji="0" lang="da-DK" altLang="da-DK" sz="1600" b="0" i="0" u="none" strike="noStrike" cap="none" normalizeH="0" dirty="0" smtClean="0">
                <a:ln>
                  <a:noFill/>
                </a:ln>
                <a:solidFill>
                  <a:schemeClr val="tx1"/>
                </a:solidFill>
                <a:effectLst/>
                <a:latin typeface="Arial" panose="020B0604020202020204" pitchFamily="34" charset="0"/>
              </a:rPr>
              <a:t> for fuld beskæftigelse og velfærd. De kontroller, den satte i værk over for frie</a:t>
            </a:r>
            <a:br>
              <a:rPr kumimoji="0" lang="da-DK" altLang="da-DK" sz="1600" b="0" i="0" u="none" strike="noStrike" cap="none" normalizeH="0" dirty="0" smtClean="0">
                <a:ln>
                  <a:noFill/>
                </a:ln>
                <a:solidFill>
                  <a:schemeClr val="tx1"/>
                </a:solidFill>
                <a:effectLst/>
                <a:latin typeface="Arial" panose="020B0604020202020204" pitchFamily="34" charset="0"/>
              </a:rPr>
            </a:br>
            <a:r>
              <a:rPr kumimoji="0" lang="da-DK" altLang="da-DK" sz="1600" b="0" i="0" u="none" strike="noStrike" cap="none" normalizeH="0" dirty="0" smtClean="0">
                <a:ln>
                  <a:noFill/>
                </a:ln>
                <a:solidFill>
                  <a:schemeClr val="tx1"/>
                </a:solidFill>
                <a:effectLst/>
                <a:latin typeface="Arial" panose="020B0604020202020204" pitchFamily="34" charset="0"/>
              </a:rPr>
              <a:t>kapitalbevægelser og deroute, sikrede, at fagforeningern</a:t>
            </a:r>
            <a:r>
              <a:rPr lang="da-DK" altLang="da-DK" sz="1600" dirty="0" smtClean="0">
                <a:latin typeface="Arial" panose="020B0604020202020204" pitchFamily="34" charset="0"/>
              </a:rPr>
              <a:t>e kunne forhandle sig til en højere løn uden trussel om, at</a:t>
            </a:r>
            <a:br>
              <a:rPr lang="da-DK" altLang="da-DK" sz="1600" dirty="0" smtClean="0">
                <a:latin typeface="Arial" panose="020B0604020202020204" pitchFamily="34" charset="0"/>
              </a:rPr>
            </a:br>
            <a:r>
              <a:rPr lang="da-DK" altLang="da-DK" sz="1600" dirty="0" smtClean="0">
                <a:latin typeface="Arial" panose="020B0604020202020204" pitchFamily="34" charset="0"/>
              </a:rPr>
              <a:t>arbejdet blev outsourcet ud af landet, eller billigere arbejdskraft blev ført ind i landet. </a:t>
            </a:r>
            <a:br>
              <a:rPr lang="da-DK" altLang="da-DK" sz="1600" dirty="0" smtClean="0">
                <a:latin typeface="Arial" panose="020B0604020202020204" pitchFamily="34" charset="0"/>
              </a:rPr>
            </a:br>
            <a:r>
              <a:rPr lang="da-DK" altLang="da-DK" sz="1600" dirty="0" smtClean="0">
                <a:latin typeface="Arial" panose="020B0604020202020204" pitchFamily="34" charset="0"/>
              </a:rPr>
              <a:t>I globaliseringens tidsalder var ideen, at et mere integreret Europa kollektivt ville tjene som det bolværk, nationalstaten </a:t>
            </a:r>
            <a:br>
              <a:rPr lang="da-DK" altLang="da-DK" sz="1600" dirty="0" smtClean="0">
                <a:latin typeface="Arial" panose="020B0604020202020204" pitchFamily="34" charset="0"/>
              </a:rPr>
            </a:br>
            <a:r>
              <a:rPr lang="da-DK" altLang="da-DK" sz="1600" dirty="0" smtClean="0">
                <a:latin typeface="Arial" panose="020B0604020202020204" pitchFamily="34" charset="0"/>
              </a:rPr>
              <a:t>ikke længere kunne give. Storbritannien, Frankrig, Tyskland eller Italien kunne ikke hver for sig modstå den transnationale</a:t>
            </a:r>
            <a:br>
              <a:rPr lang="da-DK" altLang="da-DK" sz="1600" dirty="0" smtClean="0">
                <a:latin typeface="Arial" panose="020B0604020202020204" pitchFamily="34" charset="0"/>
              </a:rPr>
            </a:br>
            <a:r>
              <a:rPr lang="da-DK" altLang="da-DK" sz="1600" dirty="0" smtClean="0">
                <a:latin typeface="Arial" panose="020B0604020202020204" pitchFamily="34" charset="0"/>
              </a:rPr>
              <a:t>kapitals magt, men det kunne EU potentielt gøre. </a:t>
            </a:r>
            <a:br>
              <a:rPr lang="da-DK" altLang="da-DK" sz="1600" dirty="0" smtClean="0">
                <a:latin typeface="Arial" panose="020B0604020202020204" pitchFamily="34" charset="0"/>
              </a:rPr>
            </a:br>
            <a:r>
              <a:rPr lang="da-DK" altLang="da-DK" sz="1600" dirty="0" smtClean="0">
                <a:latin typeface="Arial" panose="020B0604020202020204" pitchFamily="34" charset="0"/>
              </a:rPr>
              <a:t>    Vejen frem var klar. Bevægelse videre fra det indre marked til en fælles valuta, et fælles samlet banksystem, et fælles</a:t>
            </a: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dirty="0" smtClean="0">
                <a:ln>
                  <a:noFill/>
                </a:ln>
                <a:solidFill>
                  <a:schemeClr val="tx1"/>
                </a:solidFill>
                <a:effectLst/>
                <a:latin typeface="Arial" panose="020B0604020202020204" pitchFamily="34" charset="0"/>
              </a:rPr>
              <a:t>Budget</a:t>
            </a:r>
            <a:r>
              <a:rPr kumimoji="0" lang="da-DK" altLang="da-DK" sz="1600" b="0" i="0" u="none" strike="noStrike" cap="none" normalizeH="0" dirty="0" smtClean="0">
                <a:ln>
                  <a:noFill/>
                </a:ln>
                <a:solidFill>
                  <a:schemeClr val="tx1"/>
                </a:solidFill>
                <a:effectLst/>
                <a:latin typeface="Arial" panose="020B0604020202020204" pitchFamily="34" charset="0"/>
              </a:rPr>
              <a:t> og til sidst en fælles politisk statsdannelse. </a:t>
            </a:r>
            <a:br>
              <a:rPr kumimoji="0" lang="da-DK" altLang="da-DK" sz="1600" b="0" i="0" u="none" strike="noStrike" cap="none" normalizeH="0" dirty="0" smtClean="0">
                <a:ln>
                  <a:noFill/>
                </a:ln>
                <a:solidFill>
                  <a:schemeClr val="tx1"/>
                </a:solidFill>
                <a:effectLst/>
                <a:latin typeface="Arial" panose="020B0604020202020204" pitchFamily="34" charset="0"/>
              </a:rPr>
            </a:br>
            <a:r>
              <a:rPr kumimoji="0" lang="da-DK" altLang="da-DK" sz="1600" b="0" i="0" u="none" strike="noStrike" cap="none" normalizeH="0" dirty="0" smtClean="0">
                <a:ln>
                  <a:noFill/>
                </a:ln>
                <a:solidFill>
                  <a:schemeClr val="tx1"/>
                </a:solidFill>
                <a:effectLst/>
                <a:latin typeface="Arial" panose="020B0604020202020204" pitchFamily="34" charset="0"/>
              </a:rPr>
              <a:t>    Drømmen er slut nu. Som Char</a:t>
            </a:r>
            <a:r>
              <a:rPr lang="da-DK" altLang="da-DK" sz="1600" dirty="0" smtClean="0">
                <a:latin typeface="Arial" panose="020B0604020202020204" pitchFamily="34" charset="0"/>
              </a:rPr>
              <a:t>les Grant fra T</a:t>
            </a:r>
            <a:r>
              <a:rPr kumimoji="0" lang="da-DK" altLang="da-DK" sz="1600" b="0" i="0" u="none" strike="noStrike" cap="none" normalizeH="0" baseline="0" dirty="0" smtClean="0">
                <a:ln>
                  <a:noFill/>
                </a:ln>
                <a:solidFill>
                  <a:schemeClr val="tx1"/>
                </a:solidFill>
                <a:effectLst/>
                <a:latin typeface="Arial" panose="020B0604020202020204" pitchFamily="34" charset="0"/>
              </a:rPr>
              <a:t>he Centre for European Reform tænketank har formuleret det: ”</a:t>
            </a:r>
            <a:r>
              <a:rPr kumimoji="0" lang="da-DK" altLang="da-DK" sz="1600" b="0" i="0" u="none" strike="noStrike" cap="none" normalizeH="0" baseline="0" dirty="0" err="1" smtClean="0">
                <a:ln>
                  <a:noFill/>
                </a:ln>
                <a:solidFill>
                  <a:schemeClr val="tx1"/>
                </a:solidFill>
                <a:effectLst/>
                <a:latin typeface="Arial" panose="020B0604020202020204" pitchFamily="34" charset="0"/>
              </a:rPr>
              <a:t>Brexit</a:t>
            </a:r>
            <a:r>
              <a:rPr kumimoji="0" lang="da-DK" altLang="da-DK" sz="1600" b="0" i="0" u="none" strike="noStrike" cap="none" normalizeH="0" baseline="0" dirty="0" smtClean="0">
                <a:ln>
                  <a:noFill/>
                </a:ln>
                <a:solidFill>
                  <a:schemeClr val="tx1"/>
                </a:solidFill>
                <a:effectLst/>
                <a:latin typeface="Arial" panose="020B0604020202020204" pitchFamily="34" charset="0"/>
              </a:rPr>
              <a:t> er</a:t>
            </a:r>
          </a:p>
          <a:p>
            <a:pPr marL="0" marR="0" lvl="0" indent="0" algn="l" defTabSz="914400" rtl="0" eaLnBrk="0" fontAlgn="base" latinLnBrk="0" hangingPunct="0">
              <a:lnSpc>
                <a:spcPct val="100000"/>
              </a:lnSpc>
              <a:spcBef>
                <a:spcPct val="0"/>
              </a:spcBef>
              <a:spcAft>
                <a:spcPct val="0"/>
              </a:spcAft>
              <a:buClrTx/>
              <a:buSzTx/>
              <a:buFontTx/>
              <a:buNone/>
              <a:tabLst/>
            </a:pPr>
            <a:r>
              <a:rPr lang="da-DK" altLang="da-DK" sz="1600" dirty="0" smtClean="0">
                <a:latin typeface="Arial" panose="020B0604020202020204" pitchFamily="34" charset="0"/>
              </a:rPr>
              <a:t>et historisk enestående øjeblik i Europas historie. Fra nu af vil fortællingen være om disintegration, ikke integration.”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dirty="0" smtClean="0">
                <a:ln>
                  <a:noFill/>
                </a:ln>
                <a:solidFill>
                  <a:schemeClr val="tx1"/>
                </a:solidFill>
                <a:effectLst/>
                <a:latin typeface="Arial" panose="020B0604020202020204" pitchFamily="34" charset="0"/>
              </a:rPr>
              <a:t>Årsagen giver sig selv. Europa har fejlet</a:t>
            </a:r>
            <a:r>
              <a:rPr kumimoji="0" lang="da-DK" altLang="da-DK" sz="1600" b="0" i="0" u="none" strike="noStrike" cap="none" normalizeH="0" dirty="0" smtClean="0">
                <a:ln>
                  <a:noFill/>
                </a:ln>
                <a:solidFill>
                  <a:schemeClr val="tx1"/>
                </a:solidFill>
                <a:effectLst/>
                <a:latin typeface="Arial" panose="020B0604020202020204" pitchFamily="34" charset="0"/>
              </a:rPr>
              <a:t> m.h.t. den historiske rolle, unionen skulle spille. Jobs, levestandard og velfærd</a:t>
            </a:r>
          </a:p>
          <a:p>
            <a:pPr marL="0" marR="0" lvl="0" indent="0" algn="l" defTabSz="914400" rtl="0" eaLnBrk="0" fontAlgn="base" latinLnBrk="0" hangingPunct="0">
              <a:lnSpc>
                <a:spcPct val="100000"/>
              </a:lnSpc>
              <a:spcBef>
                <a:spcPct val="0"/>
              </a:spcBef>
              <a:spcAft>
                <a:spcPct val="0"/>
              </a:spcAft>
              <a:buClrTx/>
              <a:buSzTx/>
              <a:buFontTx/>
              <a:buNone/>
              <a:tabLst/>
            </a:pPr>
            <a:r>
              <a:rPr lang="da-DK" altLang="da-DK" sz="1600" baseline="0" dirty="0" smtClean="0">
                <a:latin typeface="Arial" panose="020B0604020202020204" pitchFamily="34" charset="0"/>
              </a:rPr>
              <a:t>var</a:t>
            </a:r>
            <a:r>
              <a:rPr lang="da-DK" altLang="da-DK" sz="1600" dirty="0" smtClean="0">
                <a:latin typeface="Arial" panose="020B0604020202020204" pitchFamily="34" charset="0"/>
              </a:rPr>
              <a:t> alle mere beskyttet i nationalstatens storhedstid i 1950’erne og 60’erne, end de har været i globaliseringens tidsalder.</a:t>
            </a: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dirty="0" smtClean="0">
                <a:ln>
                  <a:noFill/>
                </a:ln>
                <a:solidFill>
                  <a:schemeClr val="tx1"/>
                </a:solidFill>
                <a:effectLst/>
                <a:latin typeface="Arial" panose="020B0604020202020204" pitchFamily="34" charset="0"/>
              </a:rPr>
              <a:t>Arbejdsløsheden i eurozonen er mere end 10%. Italiens økonomi er næppe større nu, end den var, da euroen</a:t>
            </a:r>
            <a:r>
              <a:rPr kumimoji="0" lang="da-DK" altLang="da-DK" sz="1600" b="0" i="0" u="none" strike="noStrike" cap="none" normalizeH="0" dirty="0" smtClean="0">
                <a:ln>
                  <a:noFill/>
                </a:ln>
                <a:solidFill>
                  <a:schemeClr val="tx1"/>
                </a:solidFill>
                <a:effectLst/>
                <a:latin typeface="Arial" panose="020B0604020202020204" pitchFamily="34" charset="0"/>
              </a:rPr>
              <a:t> blev</a:t>
            </a:r>
          </a:p>
          <a:p>
            <a:pPr marL="0" marR="0" lvl="0" indent="0" algn="l" defTabSz="914400" rtl="0" eaLnBrk="0" fontAlgn="base" latinLnBrk="0" hangingPunct="0">
              <a:lnSpc>
                <a:spcPct val="100000"/>
              </a:lnSpc>
              <a:spcBef>
                <a:spcPct val="0"/>
              </a:spcBef>
              <a:spcAft>
                <a:spcPct val="0"/>
              </a:spcAft>
              <a:buClrTx/>
              <a:buSzTx/>
              <a:buFontTx/>
              <a:buNone/>
              <a:tabLst/>
            </a:pPr>
            <a:r>
              <a:rPr lang="da-DK" altLang="da-DK" sz="1600" baseline="0" dirty="0" smtClean="0">
                <a:latin typeface="Arial" panose="020B0604020202020204" pitchFamily="34" charset="0"/>
              </a:rPr>
              <a:t>Skabt. Grækenlands økonomi er skrumpet med næsten 1/3. Besparelsespolitikken</a:t>
            </a:r>
            <a:r>
              <a:rPr lang="da-DK" altLang="da-DK" sz="1600" dirty="0" smtClean="0">
                <a:latin typeface="Arial" panose="020B0604020202020204" pitchFamily="34" charset="0"/>
              </a:rPr>
              <a:t> og nedskæringerne (</a:t>
            </a:r>
            <a:r>
              <a:rPr lang="da-DK" altLang="da-DK" sz="1600" b="1" i="1" dirty="0" err="1" smtClean="0">
                <a:latin typeface="Arial" panose="020B0604020202020204" pitchFamily="34" charset="0"/>
              </a:rPr>
              <a:t>Austerity</a:t>
            </a:r>
            <a:r>
              <a:rPr lang="da-DK" altLang="da-DK" sz="1600" dirty="0" smtClean="0">
                <a:latin typeface="Arial" panose="020B0604020202020204" pitchFamily="34" charset="0"/>
              </a:rPr>
              <a:t>) har</a:t>
            </a: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dirty="0" smtClean="0">
                <a:ln>
                  <a:noFill/>
                </a:ln>
                <a:solidFill>
                  <a:schemeClr val="tx1"/>
                </a:solidFill>
                <a:effectLst/>
                <a:latin typeface="Arial" panose="020B0604020202020204" pitchFamily="34" charset="0"/>
              </a:rPr>
              <a:t>Undermineret</a:t>
            </a:r>
            <a:r>
              <a:rPr kumimoji="0" lang="da-DK" altLang="da-DK" sz="1600" b="0" i="0" u="none" strike="noStrike" cap="none" normalizeH="0" dirty="0" smtClean="0">
                <a:ln>
                  <a:noFill/>
                </a:ln>
                <a:solidFill>
                  <a:schemeClr val="tx1"/>
                </a:solidFill>
                <a:effectLst/>
                <a:latin typeface="Arial" panose="020B0604020202020204" pitchFamily="34" charset="0"/>
              </a:rPr>
              <a:t> velfærden. Arbejdsmarkedsreglerne, der beskyttede arbejdstagerne er blevet fjernet. ”….. (</a:t>
            </a:r>
            <a:r>
              <a:rPr kumimoji="0" lang="da-DK" altLang="da-DK" sz="1400" b="0" i="0" u="none" strike="noStrike" cap="none" normalizeH="0" dirty="0" smtClean="0">
                <a:ln>
                  <a:noFill/>
                </a:ln>
                <a:solidFill>
                  <a:schemeClr val="tx1"/>
                </a:solidFill>
                <a:effectLst/>
                <a:latin typeface="Arial" panose="020B0604020202020204" pitchFamily="34" charset="0"/>
              </a:rPr>
              <a:t>Larry Elliott, </a:t>
            </a:r>
            <a:br>
              <a:rPr kumimoji="0" lang="da-DK" altLang="da-DK" sz="1400" b="0" i="0" u="none" strike="noStrike" cap="none" normalizeH="0" dirty="0" smtClean="0">
                <a:ln>
                  <a:noFill/>
                </a:ln>
                <a:solidFill>
                  <a:schemeClr val="tx1"/>
                </a:solidFill>
                <a:effectLst/>
                <a:latin typeface="Arial" panose="020B0604020202020204" pitchFamily="34" charset="0"/>
              </a:rPr>
            </a:br>
            <a:r>
              <a:rPr kumimoji="0" lang="da-DK" altLang="da-DK" sz="1400" b="0" i="0" u="none" strike="noStrike" cap="none" normalizeH="0" dirty="0" smtClean="0">
                <a:ln>
                  <a:noFill/>
                </a:ln>
                <a:solidFill>
                  <a:schemeClr val="tx1"/>
                </a:solidFill>
                <a:effectLst/>
                <a:latin typeface="Arial" panose="020B0604020202020204" pitchFamily="34" charset="0"/>
                <a:hlinkClick r:id="rId2"/>
              </a:rPr>
              <a:t>The Guardians </a:t>
            </a:r>
            <a:r>
              <a:rPr kumimoji="0" lang="da-DK" altLang="da-DK" sz="1400" b="0" i="0" u="none" strike="noStrike" cap="none" normalizeH="0" dirty="0" smtClean="0">
                <a:ln>
                  <a:noFill/>
                </a:ln>
                <a:solidFill>
                  <a:schemeClr val="tx1"/>
                </a:solidFill>
                <a:effectLst/>
                <a:latin typeface="Arial" panose="020B0604020202020204" pitchFamily="34" charset="0"/>
              </a:rPr>
              <a:t>økonomiredaktør)</a:t>
            </a:r>
            <a:endParaRPr kumimoji="0" lang="da-DK" altLang="da-DK" sz="1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600" b="0" i="0" u="none" strike="noStrike" cap="none" normalizeH="0" baseline="0" dirty="0" smtClean="0">
              <a:ln>
                <a:noFill/>
              </a:ln>
              <a:solidFill>
                <a:schemeClr val="tx1"/>
              </a:solidFill>
              <a:effectLst/>
              <a:latin typeface="Arial" panose="020B0604020202020204" pitchFamily="34" charset="0"/>
            </a:endParaRPr>
          </a:p>
        </p:txBody>
      </p:sp>
      <p:sp>
        <p:nvSpPr>
          <p:cNvPr id="4" name="Tekstfelt 3"/>
          <p:cNvSpPr txBox="1"/>
          <p:nvPr/>
        </p:nvSpPr>
        <p:spPr>
          <a:xfrm>
            <a:off x="354842" y="5554639"/>
            <a:ext cx="4612943" cy="646331"/>
          </a:xfrm>
          <a:prstGeom prst="rect">
            <a:avLst/>
          </a:prstGeom>
          <a:noFill/>
        </p:spPr>
        <p:txBody>
          <a:bodyPr wrap="square" rtlCol="0">
            <a:spAutoFit/>
          </a:bodyPr>
          <a:lstStyle/>
          <a:p>
            <a:r>
              <a:rPr lang="da-DK" b="1" dirty="0" smtClean="0"/>
              <a:t>Findes der en positiv diskurs om den samme udvikling? Hvordan ser den </a:t>
            </a:r>
            <a:r>
              <a:rPr lang="da-DK" b="1" dirty="0" err="1" smtClean="0"/>
              <a:t>evt</a:t>
            </a:r>
            <a:r>
              <a:rPr lang="da-DK" b="1" dirty="0" smtClean="0"/>
              <a:t> ud?</a:t>
            </a:r>
            <a:endParaRPr lang="da-DK" b="1" dirty="0"/>
          </a:p>
        </p:txBody>
      </p:sp>
      <p:sp>
        <p:nvSpPr>
          <p:cNvPr id="5" name="Tekstfelt 4"/>
          <p:cNvSpPr txBox="1"/>
          <p:nvPr/>
        </p:nvSpPr>
        <p:spPr>
          <a:xfrm>
            <a:off x="6414448" y="5554639"/>
            <a:ext cx="4408227" cy="584775"/>
          </a:xfrm>
          <a:prstGeom prst="rect">
            <a:avLst/>
          </a:prstGeom>
          <a:noFill/>
        </p:spPr>
        <p:txBody>
          <a:bodyPr wrap="square" rtlCol="0">
            <a:spAutoFit/>
          </a:bodyPr>
          <a:lstStyle/>
          <a:p>
            <a:r>
              <a:rPr lang="da-DK" sz="1600" b="1" dirty="0" err="1" smtClean="0"/>
              <a:t>Trump</a:t>
            </a:r>
            <a:r>
              <a:rPr lang="da-DK" sz="1600" b="1" dirty="0" smtClean="0"/>
              <a:t>: ”EU </a:t>
            </a:r>
            <a:r>
              <a:rPr lang="da-DK" sz="1600" b="1" dirty="0" err="1" smtClean="0"/>
              <a:t>was</a:t>
            </a:r>
            <a:r>
              <a:rPr lang="da-DK" sz="1600" b="1" dirty="0" smtClean="0"/>
              <a:t> </a:t>
            </a:r>
            <a:r>
              <a:rPr lang="da-DK" sz="1600" b="1" dirty="0" err="1" smtClean="0"/>
              <a:t>formed</a:t>
            </a:r>
            <a:r>
              <a:rPr lang="da-DK" sz="1600" b="1" dirty="0" smtClean="0"/>
              <a:t> </a:t>
            </a:r>
            <a:r>
              <a:rPr lang="da-DK" sz="1600" b="1" dirty="0" smtClean="0">
                <a:hlinkClick r:id="rId3"/>
              </a:rPr>
              <a:t>to beat the US at </a:t>
            </a:r>
            <a:r>
              <a:rPr lang="da-DK" sz="1600" b="1" dirty="0" err="1" smtClean="0">
                <a:hlinkClick r:id="rId3"/>
              </a:rPr>
              <a:t>Making</a:t>
            </a:r>
            <a:r>
              <a:rPr lang="da-DK" sz="1600" b="1" dirty="0" smtClean="0">
                <a:hlinkClick r:id="rId3"/>
              </a:rPr>
              <a:t> Money</a:t>
            </a:r>
            <a:r>
              <a:rPr lang="da-DK" sz="1600" b="1" dirty="0" smtClean="0"/>
              <a:t>”</a:t>
            </a:r>
            <a:endParaRPr lang="da-DK" sz="1600" b="1" dirty="0"/>
          </a:p>
        </p:txBody>
      </p:sp>
    </p:spTree>
    <p:extLst>
      <p:ext uri="{BB962C8B-B14F-4D97-AF65-F5344CB8AC3E}">
        <p14:creationId xmlns:p14="http://schemas.microsoft.com/office/powerpoint/2010/main" val="5435568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709684" y="464024"/>
            <a:ext cx="3179928" cy="707886"/>
          </a:xfrm>
          <a:prstGeom prst="rect">
            <a:avLst/>
          </a:prstGeom>
          <a:noFill/>
        </p:spPr>
        <p:txBody>
          <a:bodyPr wrap="square" rtlCol="0">
            <a:spAutoFit/>
          </a:bodyPr>
          <a:lstStyle/>
          <a:p>
            <a:r>
              <a:rPr lang="da-DK" sz="2000" b="1" dirty="0" err="1" smtClean="0"/>
              <a:t>Brexit</a:t>
            </a:r>
            <a:r>
              <a:rPr lang="da-DK" sz="2000" b="1" dirty="0" smtClean="0"/>
              <a:t>  -  påvirkning af verdensøkonomien?</a:t>
            </a:r>
            <a:endParaRPr lang="da-DK" sz="2000" b="1" dirty="0"/>
          </a:p>
        </p:txBody>
      </p:sp>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5832" y="682982"/>
            <a:ext cx="5636525" cy="3170546"/>
          </a:xfrm>
          <a:prstGeom prst="rect">
            <a:avLst/>
          </a:prstGeom>
        </p:spPr>
      </p:pic>
      <p:sp>
        <p:nvSpPr>
          <p:cNvPr id="4" name="Tekstfelt 3"/>
          <p:cNvSpPr txBox="1"/>
          <p:nvPr/>
        </p:nvSpPr>
        <p:spPr>
          <a:xfrm>
            <a:off x="709684" y="1815152"/>
            <a:ext cx="4899546" cy="923330"/>
          </a:xfrm>
          <a:prstGeom prst="rect">
            <a:avLst/>
          </a:prstGeom>
          <a:noFill/>
        </p:spPr>
        <p:txBody>
          <a:bodyPr wrap="square" rtlCol="0">
            <a:spAutoFit/>
          </a:bodyPr>
          <a:lstStyle/>
          <a:p>
            <a:r>
              <a:rPr lang="da-DK" dirty="0" smtClean="0"/>
              <a:t>Det ser dramatisk ud! – Dagen efter afstemningen</a:t>
            </a:r>
            <a:br>
              <a:rPr lang="da-DK" dirty="0" smtClean="0"/>
            </a:br>
            <a:r>
              <a:rPr lang="da-DK" dirty="0" smtClean="0">
                <a:hlinkClick r:id="rId3"/>
              </a:rPr>
              <a:t>The Guardian bekræfter</a:t>
            </a:r>
            <a:r>
              <a:rPr lang="da-DK" dirty="0" smtClean="0"/>
              <a:t>, at over 2000 </a:t>
            </a:r>
            <a:r>
              <a:rPr lang="da-DK" dirty="0" err="1" smtClean="0"/>
              <a:t>mia</a:t>
            </a:r>
            <a:r>
              <a:rPr lang="da-DK" dirty="0" smtClean="0"/>
              <a:t>$ slettet i aktieværdi på Verdens børser. </a:t>
            </a:r>
            <a:endParaRPr lang="da-DK" dirty="0"/>
          </a:p>
        </p:txBody>
      </p:sp>
      <p:sp>
        <p:nvSpPr>
          <p:cNvPr id="5" name="Tekstfelt 4"/>
          <p:cNvSpPr txBox="1"/>
          <p:nvPr/>
        </p:nvSpPr>
        <p:spPr>
          <a:xfrm>
            <a:off x="764275" y="2940152"/>
            <a:ext cx="4790364" cy="1477328"/>
          </a:xfrm>
          <a:prstGeom prst="rect">
            <a:avLst/>
          </a:prstGeom>
          <a:noFill/>
        </p:spPr>
        <p:txBody>
          <a:bodyPr wrap="square" rtlCol="0">
            <a:spAutoFit/>
          </a:bodyPr>
          <a:lstStyle/>
          <a:p>
            <a:r>
              <a:rPr lang="da-DK" dirty="0" smtClean="0"/>
              <a:t>Men pengene er jo først tabt for investorerne den dag, de sælger deres aktier med tab. Og aktiekurserne rettede sig hurtigt op igen. Så måske var det bare hysteri? Psykologi kan betyde meget for de kortsigtede svingninger på børsen. </a:t>
            </a:r>
            <a:endParaRPr lang="da-DK" dirty="0"/>
          </a:p>
        </p:txBody>
      </p:sp>
      <p:sp>
        <p:nvSpPr>
          <p:cNvPr id="6" name="Tekstfelt 5"/>
          <p:cNvSpPr txBox="1"/>
          <p:nvPr/>
        </p:nvSpPr>
        <p:spPr>
          <a:xfrm>
            <a:off x="764275" y="4619150"/>
            <a:ext cx="9990161" cy="1754326"/>
          </a:xfrm>
          <a:prstGeom prst="rect">
            <a:avLst/>
          </a:prstGeom>
          <a:noFill/>
        </p:spPr>
        <p:txBody>
          <a:bodyPr wrap="square" rtlCol="0">
            <a:spAutoFit/>
          </a:bodyPr>
          <a:lstStyle/>
          <a:p>
            <a:r>
              <a:rPr lang="da-DK" dirty="0" smtClean="0"/>
              <a:t>Med hensyn til de reelle mere langsigtede virkninger, har der været betydelig uenighed blandt økonomer. </a:t>
            </a:r>
            <a:r>
              <a:rPr lang="da-DK" dirty="0" err="1" smtClean="0"/>
              <a:t>Brexit</a:t>
            </a:r>
            <a:r>
              <a:rPr lang="da-DK" dirty="0" smtClean="0"/>
              <a:t> kan udløse recession (økonomisk tilbagegang) i UK. Og da </a:t>
            </a:r>
            <a:r>
              <a:rPr lang="da-DK" dirty="0" err="1" smtClean="0"/>
              <a:t>UK’s</a:t>
            </a:r>
            <a:r>
              <a:rPr lang="da-DK" dirty="0" smtClean="0"/>
              <a:t> økonomi (BNP) er den 5. største i Verden, kan det påvirke mange andre lande, der handler med UK og investerer i landet. Det er det, der kendetegner økonomien under globaliseringen: Den store </a:t>
            </a:r>
            <a:r>
              <a:rPr lang="da-DK" dirty="0" err="1" smtClean="0"/>
              <a:t>interdependens</a:t>
            </a:r>
            <a:r>
              <a:rPr lang="da-DK" dirty="0" smtClean="0"/>
              <a:t> (gensidige afhængighed)  igennem økonomiernes tætte forbindelser med hinanden i handel og investeringer. </a:t>
            </a:r>
          </a:p>
          <a:p>
            <a:r>
              <a:rPr lang="da-DK" dirty="0" smtClean="0"/>
              <a:t>Men </a:t>
            </a:r>
            <a:r>
              <a:rPr lang="da-DK" dirty="0" err="1" smtClean="0"/>
              <a:t>Brexit</a:t>
            </a:r>
            <a:r>
              <a:rPr lang="da-DK" dirty="0" smtClean="0"/>
              <a:t> kan måske </a:t>
            </a:r>
            <a:r>
              <a:rPr lang="da-DK" dirty="0" smtClean="0">
                <a:hlinkClick r:id="rId4"/>
              </a:rPr>
              <a:t>skubbe til en økonomi, der i forvejen var på vej ud </a:t>
            </a:r>
            <a:r>
              <a:rPr lang="da-DK" dirty="0" smtClean="0"/>
              <a:t>i tovene?</a:t>
            </a:r>
            <a:endParaRPr lang="da-DK" dirty="0"/>
          </a:p>
        </p:txBody>
      </p:sp>
    </p:spTree>
    <p:extLst>
      <p:ext uri="{BB962C8B-B14F-4D97-AF65-F5344CB8AC3E}">
        <p14:creationId xmlns:p14="http://schemas.microsoft.com/office/powerpoint/2010/main" val="19424218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464024" y="354842"/>
            <a:ext cx="3357349" cy="707886"/>
          </a:xfrm>
          <a:prstGeom prst="rect">
            <a:avLst/>
          </a:prstGeom>
          <a:noFill/>
        </p:spPr>
        <p:txBody>
          <a:bodyPr wrap="square" rtlCol="0">
            <a:spAutoFit/>
          </a:bodyPr>
          <a:lstStyle/>
          <a:p>
            <a:r>
              <a:rPr lang="da-DK" sz="2000" b="1" dirty="0" err="1" smtClean="0"/>
              <a:t>Brexit</a:t>
            </a:r>
            <a:r>
              <a:rPr lang="da-DK" sz="2000" b="1" dirty="0" smtClean="0"/>
              <a:t>  -  politiske implikationer</a:t>
            </a:r>
            <a:endParaRPr lang="da-DK" sz="2000" b="1" dirty="0"/>
          </a:p>
        </p:txBody>
      </p:sp>
      <p:sp>
        <p:nvSpPr>
          <p:cNvPr id="3" name="Tekstfelt 2"/>
          <p:cNvSpPr txBox="1"/>
          <p:nvPr/>
        </p:nvSpPr>
        <p:spPr>
          <a:xfrm>
            <a:off x="614149" y="1419367"/>
            <a:ext cx="5704764" cy="369332"/>
          </a:xfrm>
          <a:prstGeom prst="rect">
            <a:avLst/>
          </a:prstGeom>
          <a:noFill/>
        </p:spPr>
        <p:txBody>
          <a:bodyPr wrap="square" rtlCol="0">
            <a:spAutoFit/>
          </a:bodyPr>
          <a:lstStyle/>
          <a:p>
            <a:r>
              <a:rPr lang="da-DK" dirty="0" smtClean="0"/>
              <a:t>Mulige </a:t>
            </a:r>
            <a:r>
              <a:rPr lang="da-DK" dirty="0" smtClean="0">
                <a:hlinkClick r:id="rId2"/>
              </a:rPr>
              <a:t>påvirkninger af EU’s klimaindsats</a:t>
            </a:r>
            <a:r>
              <a:rPr lang="da-DK" dirty="0" smtClean="0"/>
              <a:t>?</a:t>
            </a:r>
            <a:endParaRPr lang="da-DK" dirty="0"/>
          </a:p>
        </p:txBody>
      </p:sp>
      <p:sp>
        <p:nvSpPr>
          <p:cNvPr id="4" name="Tekstfelt 3"/>
          <p:cNvSpPr txBox="1"/>
          <p:nvPr/>
        </p:nvSpPr>
        <p:spPr>
          <a:xfrm>
            <a:off x="614149" y="2145338"/>
            <a:ext cx="4353635" cy="369332"/>
          </a:xfrm>
          <a:prstGeom prst="rect">
            <a:avLst/>
          </a:prstGeom>
          <a:noFill/>
        </p:spPr>
        <p:txBody>
          <a:bodyPr wrap="square" rtlCol="0">
            <a:spAutoFit/>
          </a:bodyPr>
          <a:lstStyle/>
          <a:p>
            <a:r>
              <a:rPr lang="da-DK" dirty="0" smtClean="0"/>
              <a:t>Et </a:t>
            </a:r>
            <a:r>
              <a:rPr lang="da-DK" dirty="0" smtClean="0">
                <a:hlinkClick r:id="rId3"/>
              </a:rPr>
              <a:t>nederlag for demokratiet</a:t>
            </a:r>
            <a:r>
              <a:rPr lang="da-DK" dirty="0" smtClean="0"/>
              <a:t>?</a:t>
            </a:r>
            <a:endParaRPr lang="da-DK" dirty="0"/>
          </a:p>
        </p:txBody>
      </p:sp>
      <p:sp>
        <p:nvSpPr>
          <p:cNvPr id="5" name="Tekstfelt 4"/>
          <p:cNvSpPr txBox="1"/>
          <p:nvPr/>
        </p:nvSpPr>
        <p:spPr>
          <a:xfrm>
            <a:off x="614149" y="3002507"/>
            <a:ext cx="4667535" cy="646331"/>
          </a:xfrm>
          <a:prstGeom prst="rect">
            <a:avLst/>
          </a:prstGeom>
          <a:noFill/>
        </p:spPr>
        <p:txBody>
          <a:bodyPr wrap="square" rtlCol="0">
            <a:spAutoFit/>
          </a:bodyPr>
          <a:lstStyle/>
          <a:p>
            <a:r>
              <a:rPr lang="da-DK" dirty="0" smtClean="0"/>
              <a:t>Påvirkning af det </a:t>
            </a:r>
            <a:r>
              <a:rPr lang="da-DK" dirty="0" smtClean="0">
                <a:hlinkClick r:id="rId4"/>
              </a:rPr>
              <a:t>udenrigs- og forsvarspolitiske samarbejde</a:t>
            </a:r>
            <a:r>
              <a:rPr lang="da-DK" dirty="0" smtClean="0"/>
              <a:t> i Europa.</a:t>
            </a:r>
            <a:endParaRPr lang="da-DK" dirty="0"/>
          </a:p>
        </p:txBody>
      </p:sp>
      <p:pic>
        <p:nvPicPr>
          <p:cNvPr id="6" name="Billed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1802" y="868481"/>
            <a:ext cx="5685714" cy="3785061"/>
          </a:xfrm>
          <a:prstGeom prst="rect">
            <a:avLst/>
          </a:prstGeom>
        </p:spPr>
      </p:pic>
      <p:sp>
        <p:nvSpPr>
          <p:cNvPr id="7" name="Tekstfelt 6"/>
          <p:cNvSpPr txBox="1"/>
          <p:nvPr/>
        </p:nvSpPr>
        <p:spPr>
          <a:xfrm>
            <a:off x="5491802" y="4653542"/>
            <a:ext cx="6299864" cy="830997"/>
          </a:xfrm>
          <a:prstGeom prst="rect">
            <a:avLst/>
          </a:prstGeom>
          <a:noFill/>
        </p:spPr>
        <p:txBody>
          <a:bodyPr wrap="square" rtlCol="0">
            <a:spAutoFit/>
          </a:bodyPr>
          <a:lstStyle/>
          <a:p>
            <a:r>
              <a:rPr lang="da-DK" sz="1600" dirty="0" smtClean="0"/>
              <a:t>Nigel </a:t>
            </a:r>
            <a:r>
              <a:rPr lang="da-DK" sz="1600" dirty="0" err="1" smtClean="0"/>
              <a:t>Farage</a:t>
            </a:r>
            <a:r>
              <a:rPr lang="da-DK" sz="1600" dirty="0" smtClean="0"/>
              <a:t> fra UKIP. – Lovede han </a:t>
            </a:r>
            <a:r>
              <a:rPr lang="da-DK" sz="1600" dirty="0" err="1" smtClean="0"/>
              <a:t>Brexittilhængerne</a:t>
            </a:r>
            <a:r>
              <a:rPr lang="da-DK" sz="1600" dirty="0" smtClean="0"/>
              <a:t> for meget, f.eks. 350 </a:t>
            </a:r>
            <a:r>
              <a:rPr lang="da-DK" sz="1600" dirty="0" err="1" smtClean="0"/>
              <a:t>mio</a:t>
            </a:r>
            <a:r>
              <a:rPr lang="da-DK" sz="1600" dirty="0" smtClean="0"/>
              <a:t>£ ugentlig til NHS i stedet for bidrag til Bruxelles? Eller at det vil blive let for UK at lave handelsaftaler til erstatning for EU’s handelsaftaler?</a:t>
            </a:r>
            <a:endParaRPr lang="da-DK" sz="1600" dirty="0"/>
          </a:p>
        </p:txBody>
      </p:sp>
      <p:sp>
        <p:nvSpPr>
          <p:cNvPr id="8" name="Tekstfelt 7"/>
          <p:cNvSpPr txBox="1"/>
          <p:nvPr/>
        </p:nvSpPr>
        <p:spPr>
          <a:xfrm>
            <a:off x="614149" y="4083192"/>
            <a:ext cx="4244453" cy="1477328"/>
          </a:xfrm>
          <a:prstGeom prst="rect">
            <a:avLst/>
          </a:prstGeom>
          <a:noFill/>
        </p:spPr>
        <p:txBody>
          <a:bodyPr wrap="square" rtlCol="0">
            <a:spAutoFit/>
          </a:bodyPr>
          <a:lstStyle/>
          <a:p>
            <a:r>
              <a:rPr lang="da-DK" dirty="0" smtClean="0"/>
              <a:t>Påvirkning af </a:t>
            </a:r>
            <a:r>
              <a:rPr lang="da-DK" dirty="0" smtClean="0">
                <a:hlinkClick r:id="rId6"/>
              </a:rPr>
              <a:t>globale magtbalancer</a:t>
            </a:r>
            <a:r>
              <a:rPr lang="da-DK" dirty="0" smtClean="0"/>
              <a:t>, f.eks. Via indirekte støtte til </a:t>
            </a:r>
            <a:r>
              <a:rPr lang="da-DK" dirty="0" smtClean="0">
                <a:hlinkClick r:id="rId7"/>
              </a:rPr>
              <a:t>Putin</a:t>
            </a:r>
            <a:r>
              <a:rPr lang="da-DK" dirty="0" smtClean="0"/>
              <a:t>s forsøg på at genetablere Rusland som global stormagt? – Eller foretrækker Putin et stærkt EU som troværdig og stabil samtalepartner?</a:t>
            </a:r>
            <a:endParaRPr lang="da-DK" dirty="0"/>
          </a:p>
        </p:txBody>
      </p:sp>
    </p:spTree>
    <p:extLst>
      <p:ext uri="{BB962C8B-B14F-4D97-AF65-F5344CB8AC3E}">
        <p14:creationId xmlns:p14="http://schemas.microsoft.com/office/powerpoint/2010/main" val="647390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4"/>
          <p:cNvSpPr>
            <a:spLocks noChangeArrowheads="1"/>
          </p:cNvSpPr>
          <p:nvPr/>
        </p:nvSpPr>
        <p:spPr bwMode="auto">
          <a:xfrm>
            <a:off x="4079875" y="2133601"/>
            <a:ext cx="2520950" cy="1655763"/>
          </a:xfrm>
          <a:prstGeom prst="ellipse">
            <a:avLst/>
          </a:prstGeom>
          <a:solidFill>
            <a:srgbClr val="FFE6C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da-DK" altLang="da-DK"/>
          </a:p>
        </p:txBody>
      </p:sp>
      <p:sp>
        <p:nvSpPr>
          <p:cNvPr id="2051" name="Text Box 6"/>
          <p:cNvSpPr txBox="1">
            <a:spLocks noChangeArrowheads="1"/>
          </p:cNvSpPr>
          <p:nvPr/>
        </p:nvSpPr>
        <p:spPr bwMode="auto">
          <a:xfrm>
            <a:off x="7680326" y="2708275"/>
            <a:ext cx="223361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spcBef>
                <a:spcPct val="50000"/>
              </a:spcBef>
            </a:pPr>
            <a:r>
              <a:rPr lang="da-DK" altLang="da-DK" sz="1600" b="1"/>
              <a:t>NATIONALSTAT</a:t>
            </a:r>
          </a:p>
        </p:txBody>
      </p:sp>
      <p:sp>
        <p:nvSpPr>
          <p:cNvPr id="2052" name="Line 7"/>
          <p:cNvSpPr>
            <a:spLocks noChangeShapeType="1"/>
          </p:cNvSpPr>
          <p:nvPr/>
        </p:nvSpPr>
        <p:spPr bwMode="auto">
          <a:xfrm flipH="1">
            <a:off x="6743701" y="2852738"/>
            <a:ext cx="9366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053" name="Text Box 8"/>
          <p:cNvSpPr txBox="1">
            <a:spLocks noChangeArrowheads="1"/>
          </p:cNvSpPr>
          <p:nvPr/>
        </p:nvSpPr>
        <p:spPr bwMode="auto">
          <a:xfrm>
            <a:off x="6532564" y="2493963"/>
            <a:ext cx="1800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spcBef>
                <a:spcPct val="50000"/>
              </a:spcBef>
            </a:pPr>
            <a:r>
              <a:rPr lang="da-DK" altLang="da-DK" dirty="0"/>
              <a:t>Afgiver </a:t>
            </a:r>
            <a:r>
              <a:rPr lang="da-DK" altLang="da-DK" dirty="0" smtClean="0"/>
              <a:t>suverænitet*</a:t>
            </a:r>
            <a:endParaRPr lang="da-DK" altLang="da-DK" dirty="0"/>
          </a:p>
        </p:txBody>
      </p:sp>
      <p:sp>
        <p:nvSpPr>
          <p:cNvPr id="2054" name="Text Box 9"/>
          <p:cNvSpPr txBox="1">
            <a:spLocks noChangeArrowheads="1"/>
          </p:cNvSpPr>
          <p:nvPr/>
        </p:nvSpPr>
        <p:spPr bwMode="auto">
          <a:xfrm>
            <a:off x="4440238" y="2636839"/>
            <a:ext cx="316865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spcBef>
                <a:spcPct val="50000"/>
              </a:spcBef>
            </a:pPr>
            <a:r>
              <a:rPr lang="da-DK" altLang="da-DK"/>
              <a:t>Overnationalt</a:t>
            </a:r>
            <a:br>
              <a:rPr lang="da-DK" altLang="da-DK"/>
            </a:br>
            <a:r>
              <a:rPr lang="da-DK" altLang="da-DK"/>
              <a:t> samarbejde </a:t>
            </a:r>
            <a:br>
              <a:rPr lang="da-DK" altLang="da-DK"/>
            </a:br>
            <a:r>
              <a:rPr lang="da-DK" altLang="da-DK" b="1"/>
              <a:t>STATERNE</a:t>
            </a:r>
          </a:p>
        </p:txBody>
      </p:sp>
      <p:sp>
        <p:nvSpPr>
          <p:cNvPr id="2055" name="Text Box 10"/>
          <p:cNvSpPr txBox="1">
            <a:spLocks noChangeArrowheads="1"/>
          </p:cNvSpPr>
          <p:nvPr/>
        </p:nvSpPr>
        <p:spPr bwMode="auto">
          <a:xfrm>
            <a:off x="4152901" y="1074738"/>
            <a:ext cx="2735263"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spcBef>
                <a:spcPct val="50000"/>
              </a:spcBef>
            </a:pPr>
            <a:r>
              <a:rPr lang="da-DK" altLang="da-DK" sz="1600" b="1"/>
              <a:t>FØDERALISTISK/ </a:t>
            </a:r>
            <a:br>
              <a:rPr lang="da-DK" altLang="da-DK" sz="1600" b="1"/>
            </a:br>
            <a:r>
              <a:rPr lang="da-DK" altLang="da-DK" sz="1600" b="1"/>
              <a:t>OVERNATIONAL</a:t>
            </a:r>
            <a:br>
              <a:rPr lang="da-DK" altLang="da-DK" sz="1600" b="1"/>
            </a:br>
            <a:r>
              <a:rPr lang="da-DK" altLang="da-DK" sz="1600" b="1"/>
              <a:t>FREMGANGSMÅDE</a:t>
            </a:r>
          </a:p>
        </p:txBody>
      </p:sp>
      <p:sp>
        <p:nvSpPr>
          <p:cNvPr id="2056" name="Line 11"/>
          <p:cNvSpPr>
            <a:spLocks noChangeShapeType="1"/>
          </p:cNvSpPr>
          <p:nvPr/>
        </p:nvSpPr>
        <p:spPr bwMode="auto">
          <a:xfrm>
            <a:off x="5375275" y="3789364"/>
            <a:ext cx="0" cy="7191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057" name="Text Box 12"/>
          <p:cNvSpPr txBox="1">
            <a:spLocks noChangeArrowheads="1"/>
          </p:cNvSpPr>
          <p:nvPr/>
        </p:nvSpPr>
        <p:spPr bwMode="auto">
          <a:xfrm>
            <a:off x="4224338" y="4508500"/>
            <a:ext cx="27352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spcBef>
                <a:spcPct val="50000"/>
              </a:spcBef>
            </a:pPr>
            <a:r>
              <a:rPr lang="da-DK" altLang="da-DK"/>
              <a:t>Beslutninger, staterne skal følge</a:t>
            </a:r>
          </a:p>
        </p:txBody>
      </p:sp>
      <p:sp>
        <p:nvSpPr>
          <p:cNvPr id="2058" name="Line 13"/>
          <p:cNvSpPr>
            <a:spLocks noChangeShapeType="1"/>
          </p:cNvSpPr>
          <p:nvPr/>
        </p:nvSpPr>
        <p:spPr bwMode="auto">
          <a:xfrm>
            <a:off x="6743700" y="4652963"/>
            <a:ext cx="172878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059" name="Line 14"/>
          <p:cNvSpPr>
            <a:spLocks noChangeShapeType="1"/>
          </p:cNvSpPr>
          <p:nvPr/>
        </p:nvSpPr>
        <p:spPr bwMode="auto">
          <a:xfrm flipV="1">
            <a:off x="8472488" y="3644901"/>
            <a:ext cx="0" cy="1008063"/>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060" name="Text Box 15"/>
          <p:cNvSpPr txBox="1">
            <a:spLocks noChangeArrowheads="1"/>
          </p:cNvSpPr>
          <p:nvPr/>
        </p:nvSpPr>
        <p:spPr bwMode="auto">
          <a:xfrm>
            <a:off x="4440239" y="4868863"/>
            <a:ext cx="33115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spcBef>
                <a:spcPct val="50000"/>
              </a:spcBef>
            </a:pPr>
            <a:r>
              <a:rPr lang="da-DK" altLang="da-DK" sz="1600" b="1"/>
              <a:t>MELLEMSTATSLIG FREMGANGSMÅDE</a:t>
            </a:r>
          </a:p>
        </p:txBody>
      </p:sp>
      <p:sp>
        <p:nvSpPr>
          <p:cNvPr id="2061" name="Oval 16"/>
          <p:cNvSpPr>
            <a:spLocks noChangeArrowheads="1"/>
          </p:cNvSpPr>
          <p:nvPr/>
        </p:nvSpPr>
        <p:spPr bwMode="auto">
          <a:xfrm>
            <a:off x="4295776" y="5445126"/>
            <a:ext cx="2232025" cy="1152525"/>
          </a:xfrm>
          <a:prstGeom prst="ellipse">
            <a:avLst/>
          </a:prstGeom>
          <a:solidFill>
            <a:srgbClr val="DEF1F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da-DK" altLang="da-DK"/>
          </a:p>
        </p:txBody>
      </p:sp>
      <p:sp>
        <p:nvSpPr>
          <p:cNvPr id="2062" name="Text Box 17"/>
          <p:cNvSpPr txBox="1">
            <a:spLocks noChangeArrowheads="1"/>
          </p:cNvSpPr>
          <p:nvPr/>
        </p:nvSpPr>
        <p:spPr bwMode="auto">
          <a:xfrm>
            <a:off x="4511676" y="5545273"/>
            <a:ext cx="180022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spcBef>
                <a:spcPct val="50000"/>
              </a:spcBef>
            </a:pPr>
            <a:r>
              <a:rPr lang="da-DK" altLang="da-DK" dirty="0"/>
              <a:t>Samarbejde, hvor der </a:t>
            </a:r>
            <a:r>
              <a:rPr lang="da-DK" altLang="da-DK" dirty="0" smtClean="0"/>
              <a:t>vedtages noget, alle kan blive enige om, ofte </a:t>
            </a:r>
            <a:r>
              <a:rPr lang="da-DK" altLang="da-DK" dirty="0"/>
              <a:t>resolutioner</a:t>
            </a:r>
          </a:p>
        </p:txBody>
      </p:sp>
      <p:sp>
        <p:nvSpPr>
          <p:cNvPr id="2063" name="Line 18"/>
          <p:cNvSpPr>
            <a:spLocks noChangeShapeType="1"/>
          </p:cNvSpPr>
          <p:nvPr/>
        </p:nvSpPr>
        <p:spPr bwMode="auto">
          <a:xfrm>
            <a:off x="6527800" y="6021388"/>
            <a:ext cx="108108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064" name="Text Box 19"/>
          <p:cNvSpPr txBox="1">
            <a:spLocks noChangeArrowheads="1"/>
          </p:cNvSpPr>
          <p:nvPr/>
        </p:nvSpPr>
        <p:spPr bwMode="auto">
          <a:xfrm>
            <a:off x="7608888" y="5589589"/>
            <a:ext cx="165576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spcBef>
                <a:spcPct val="50000"/>
              </a:spcBef>
            </a:pPr>
            <a:r>
              <a:rPr lang="da-DK" altLang="da-DK"/>
              <a:t>Beslutninger ikke juridisk bindende. Der er ikke afgivet suverænitet</a:t>
            </a:r>
          </a:p>
        </p:txBody>
      </p:sp>
      <p:sp>
        <p:nvSpPr>
          <p:cNvPr id="2065" name="Line 20"/>
          <p:cNvSpPr>
            <a:spLocks noChangeShapeType="1"/>
          </p:cNvSpPr>
          <p:nvPr/>
        </p:nvSpPr>
        <p:spPr bwMode="auto">
          <a:xfrm flipV="1">
            <a:off x="8543925" y="5300663"/>
            <a:ext cx="0" cy="360362"/>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cxnSp>
        <p:nvCxnSpPr>
          <p:cNvPr id="3" name="Lige forbindelse 2"/>
          <p:cNvCxnSpPr/>
          <p:nvPr/>
        </p:nvCxnSpPr>
        <p:spPr>
          <a:xfrm>
            <a:off x="5591175" y="3213100"/>
            <a:ext cx="217488" cy="0"/>
          </a:xfrm>
          <a:prstGeom prst="line">
            <a:avLst/>
          </a:prstGeom>
        </p:spPr>
        <p:style>
          <a:lnRef idx="2">
            <a:schemeClr val="dk1"/>
          </a:lnRef>
          <a:fillRef idx="0">
            <a:schemeClr val="dk1"/>
          </a:fillRef>
          <a:effectRef idx="1">
            <a:schemeClr val="dk1"/>
          </a:effectRef>
          <a:fontRef idx="minor">
            <a:schemeClr val="tx1"/>
          </a:fontRef>
        </p:style>
      </p:cxnSp>
      <p:cxnSp>
        <p:nvCxnSpPr>
          <p:cNvPr id="5" name="Lige pilforbindelse 4"/>
          <p:cNvCxnSpPr/>
          <p:nvPr/>
        </p:nvCxnSpPr>
        <p:spPr>
          <a:xfrm flipV="1">
            <a:off x="5808663" y="2708276"/>
            <a:ext cx="0" cy="5048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68" name="Tekstfelt 5"/>
          <p:cNvSpPr txBox="1">
            <a:spLocks noChangeArrowheads="1"/>
          </p:cNvSpPr>
          <p:nvPr/>
        </p:nvSpPr>
        <p:spPr bwMode="auto">
          <a:xfrm>
            <a:off x="5519738" y="2349501"/>
            <a:ext cx="792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da-DK" altLang="da-DK" b="1"/>
              <a:t>UNION</a:t>
            </a:r>
          </a:p>
        </p:txBody>
      </p:sp>
      <p:sp>
        <p:nvSpPr>
          <p:cNvPr id="2" name="Tekstfelt 1"/>
          <p:cNvSpPr txBox="1"/>
          <p:nvPr/>
        </p:nvSpPr>
        <p:spPr>
          <a:xfrm>
            <a:off x="347730" y="283335"/>
            <a:ext cx="3948046" cy="400110"/>
          </a:xfrm>
          <a:prstGeom prst="rect">
            <a:avLst/>
          </a:prstGeom>
          <a:noFill/>
        </p:spPr>
        <p:txBody>
          <a:bodyPr wrap="square" rtlCol="0">
            <a:spAutoFit/>
          </a:bodyPr>
          <a:lstStyle/>
          <a:p>
            <a:r>
              <a:rPr lang="da-DK" sz="2000" b="1" dirty="0" smtClean="0"/>
              <a:t>”</a:t>
            </a:r>
            <a:r>
              <a:rPr lang="da-DK" sz="2000" b="1" dirty="0" err="1" smtClean="0"/>
              <a:t>Brexit</a:t>
            </a:r>
            <a:r>
              <a:rPr lang="da-DK" sz="2000" b="1" dirty="0" smtClean="0"/>
              <a:t> </a:t>
            </a:r>
            <a:r>
              <a:rPr lang="da-DK" sz="2000" b="1" dirty="0" err="1" smtClean="0"/>
              <a:t>means</a:t>
            </a:r>
            <a:r>
              <a:rPr lang="da-DK" sz="2000" b="1" dirty="0" smtClean="0"/>
              <a:t> </a:t>
            </a:r>
            <a:r>
              <a:rPr lang="da-DK" sz="2000" b="1" dirty="0" err="1" smtClean="0"/>
              <a:t>Brexit</a:t>
            </a:r>
            <a:r>
              <a:rPr lang="da-DK" sz="2000" b="1" dirty="0" smtClean="0"/>
              <a:t>” </a:t>
            </a:r>
            <a:r>
              <a:rPr lang="da-DK" dirty="0" smtClean="0"/>
              <a:t>(Theresa May)</a:t>
            </a:r>
            <a:endParaRPr lang="da-DK" dirty="0"/>
          </a:p>
        </p:txBody>
      </p:sp>
      <p:sp>
        <p:nvSpPr>
          <p:cNvPr id="4" name="Tekstfelt 3"/>
          <p:cNvSpPr txBox="1"/>
          <p:nvPr/>
        </p:nvSpPr>
        <p:spPr>
          <a:xfrm>
            <a:off x="347730" y="1223493"/>
            <a:ext cx="3309870" cy="3139321"/>
          </a:xfrm>
          <a:prstGeom prst="rect">
            <a:avLst/>
          </a:prstGeom>
          <a:noFill/>
        </p:spPr>
        <p:txBody>
          <a:bodyPr wrap="square" rtlCol="0">
            <a:spAutoFit/>
          </a:bodyPr>
          <a:lstStyle/>
          <a:p>
            <a:r>
              <a:rPr lang="da-DK" dirty="0" smtClean="0"/>
              <a:t>Hvis </a:t>
            </a:r>
            <a:r>
              <a:rPr lang="da-DK" dirty="0" err="1" smtClean="0"/>
              <a:t>UK’s</a:t>
            </a:r>
            <a:r>
              <a:rPr lang="da-DK" dirty="0" smtClean="0"/>
              <a:t> nye Prime Ministers ord skal tages for troende (indtil §50 er sat i værk og gennemført, er UK stadig medlem), betyder det, at </a:t>
            </a:r>
            <a:r>
              <a:rPr lang="da-DK" dirty="0" err="1" smtClean="0"/>
              <a:t>Uk</a:t>
            </a:r>
            <a:r>
              <a:rPr lang="da-DK" dirty="0" smtClean="0"/>
              <a:t> overgår fra at deltage i et på mange områder overnationalt samarbejde til et mellemstatsligt eller </a:t>
            </a:r>
            <a:r>
              <a:rPr lang="da-DK" dirty="0" err="1" smtClean="0"/>
              <a:t>konføderalt</a:t>
            </a:r>
            <a:r>
              <a:rPr lang="da-DK" dirty="0" smtClean="0"/>
              <a:t> samarbejde, </a:t>
            </a:r>
            <a:r>
              <a:rPr lang="da-DK" dirty="0" err="1" smtClean="0"/>
              <a:t>dvs</a:t>
            </a:r>
            <a:r>
              <a:rPr lang="da-DK" dirty="0" smtClean="0"/>
              <a:t> der laves aftaler om det, som både EU og UK kan blive enige om. </a:t>
            </a:r>
            <a:endParaRPr lang="da-DK" dirty="0"/>
          </a:p>
        </p:txBody>
      </p:sp>
      <p:sp>
        <p:nvSpPr>
          <p:cNvPr id="6" name="Tekstfelt 5"/>
          <p:cNvSpPr txBox="1"/>
          <p:nvPr/>
        </p:nvSpPr>
        <p:spPr>
          <a:xfrm>
            <a:off x="204717" y="6074431"/>
            <a:ext cx="3125337" cy="523220"/>
          </a:xfrm>
          <a:prstGeom prst="rect">
            <a:avLst/>
          </a:prstGeom>
          <a:noFill/>
        </p:spPr>
        <p:txBody>
          <a:bodyPr wrap="square" rtlCol="0">
            <a:spAutoFit/>
          </a:bodyPr>
          <a:lstStyle/>
          <a:p>
            <a:r>
              <a:rPr lang="da-DK" sz="1400" dirty="0" smtClean="0"/>
              <a:t>*En stats ret til at bestemme</a:t>
            </a:r>
            <a:br>
              <a:rPr lang="da-DK" sz="1400" dirty="0" smtClean="0"/>
            </a:br>
            <a:r>
              <a:rPr lang="da-DK" sz="1400" dirty="0" smtClean="0"/>
              <a:t> inden for eget territorium</a:t>
            </a:r>
            <a:endParaRPr lang="da-DK" sz="1400" dirty="0"/>
          </a:p>
        </p:txBody>
      </p:sp>
    </p:spTree>
    <p:extLst>
      <p:ext uri="{BB962C8B-B14F-4D97-AF65-F5344CB8AC3E}">
        <p14:creationId xmlns:p14="http://schemas.microsoft.com/office/powerpoint/2010/main" val="1993618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2279651" y="908051"/>
            <a:ext cx="1800225"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endParaRPr lang="da-DK" altLang="da-DK"/>
          </a:p>
        </p:txBody>
      </p:sp>
      <p:sp>
        <p:nvSpPr>
          <p:cNvPr id="3075" name="Text Box 5"/>
          <p:cNvSpPr txBox="1">
            <a:spLocks noChangeArrowheads="1"/>
          </p:cNvSpPr>
          <p:nvPr/>
        </p:nvSpPr>
        <p:spPr bwMode="auto">
          <a:xfrm>
            <a:off x="2424114" y="1052514"/>
            <a:ext cx="15843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spcBef>
                <a:spcPct val="50000"/>
              </a:spcBef>
            </a:pPr>
            <a:r>
              <a:rPr lang="da-DK" altLang="da-DK" sz="1400" b="1"/>
              <a:t>Kommissionen</a:t>
            </a:r>
            <a:endParaRPr lang="en-US" altLang="da-DK" sz="1200" b="1"/>
          </a:p>
        </p:txBody>
      </p:sp>
      <p:sp>
        <p:nvSpPr>
          <p:cNvPr id="3076" name="Line 6"/>
          <p:cNvSpPr>
            <a:spLocks noChangeShapeType="1"/>
          </p:cNvSpPr>
          <p:nvPr/>
        </p:nvSpPr>
        <p:spPr bwMode="auto">
          <a:xfrm>
            <a:off x="4079876" y="1125538"/>
            <a:ext cx="9366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077" name="Text Box 8"/>
          <p:cNvSpPr txBox="1">
            <a:spLocks noChangeArrowheads="1"/>
          </p:cNvSpPr>
          <p:nvPr/>
        </p:nvSpPr>
        <p:spPr bwMode="auto">
          <a:xfrm>
            <a:off x="4151313" y="836614"/>
            <a:ext cx="1295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spcBef>
                <a:spcPct val="50000"/>
              </a:spcBef>
            </a:pPr>
            <a:r>
              <a:rPr lang="da-DK" altLang="da-DK"/>
              <a:t>Forslag</a:t>
            </a:r>
            <a:endParaRPr lang="en-US" altLang="da-DK"/>
          </a:p>
        </p:txBody>
      </p:sp>
      <p:sp>
        <p:nvSpPr>
          <p:cNvPr id="3078" name="Rectangle 10"/>
          <p:cNvSpPr>
            <a:spLocks noChangeArrowheads="1"/>
          </p:cNvSpPr>
          <p:nvPr/>
        </p:nvSpPr>
        <p:spPr bwMode="auto">
          <a:xfrm>
            <a:off x="5159376" y="476250"/>
            <a:ext cx="1584325" cy="2873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endParaRPr lang="da-DK" altLang="da-DK"/>
          </a:p>
        </p:txBody>
      </p:sp>
      <p:sp>
        <p:nvSpPr>
          <p:cNvPr id="3079" name="Rectangle 11"/>
          <p:cNvSpPr>
            <a:spLocks noChangeArrowheads="1"/>
          </p:cNvSpPr>
          <p:nvPr/>
        </p:nvSpPr>
        <p:spPr bwMode="auto">
          <a:xfrm>
            <a:off x="5159376" y="981075"/>
            <a:ext cx="1584325" cy="2873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endParaRPr lang="da-DK" altLang="da-DK"/>
          </a:p>
        </p:txBody>
      </p:sp>
      <p:sp>
        <p:nvSpPr>
          <p:cNvPr id="3080" name="Rectangle 12"/>
          <p:cNvSpPr>
            <a:spLocks noChangeArrowheads="1"/>
          </p:cNvSpPr>
          <p:nvPr/>
        </p:nvSpPr>
        <p:spPr bwMode="auto">
          <a:xfrm>
            <a:off x="5159376" y="1916114"/>
            <a:ext cx="1584323" cy="4825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endParaRPr lang="da-DK" altLang="da-DK"/>
          </a:p>
        </p:txBody>
      </p:sp>
      <p:sp>
        <p:nvSpPr>
          <p:cNvPr id="3081" name="Text Box 13"/>
          <p:cNvSpPr txBox="1">
            <a:spLocks noChangeArrowheads="1"/>
          </p:cNvSpPr>
          <p:nvPr/>
        </p:nvSpPr>
        <p:spPr bwMode="auto">
          <a:xfrm>
            <a:off x="5303838" y="476251"/>
            <a:ext cx="15113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spcBef>
                <a:spcPct val="50000"/>
              </a:spcBef>
            </a:pPr>
            <a:r>
              <a:rPr lang="da-DK" altLang="da-DK" sz="1400" b="1"/>
              <a:t>Parlamentet</a:t>
            </a:r>
            <a:endParaRPr lang="en-US" altLang="da-DK" sz="1200" b="1"/>
          </a:p>
        </p:txBody>
      </p:sp>
      <p:sp>
        <p:nvSpPr>
          <p:cNvPr id="3082" name="Text Box 14"/>
          <p:cNvSpPr txBox="1">
            <a:spLocks noChangeArrowheads="1"/>
          </p:cNvSpPr>
          <p:nvPr/>
        </p:nvSpPr>
        <p:spPr bwMode="auto">
          <a:xfrm>
            <a:off x="5303839" y="981076"/>
            <a:ext cx="13684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spcBef>
                <a:spcPct val="50000"/>
              </a:spcBef>
            </a:pPr>
            <a:r>
              <a:rPr lang="en-US" altLang="da-DK" sz="1200" b="1" dirty="0"/>
              <a:t>     </a:t>
            </a:r>
            <a:r>
              <a:rPr lang="en-US" altLang="da-DK" sz="1400" b="1" dirty="0" smtClean="0"/>
              <a:t>RÅDET*</a:t>
            </a:r>
            <a:endParaRPr lang="en-US" altLang="da-DK" sz="1200" b="1" dirty="0"/>
          </a:p>
        </p:txBody>
      </p:sp>
      <p:sp>
        <p:nvSpPr>
          <p:cNvPr id="3083" name="Text Box 15"/>
          <p:cNvSpPr txBox="1">
            <a:spLocks noChangeArrowheads="1"/>
          </p:cNvSpPr>
          <p:nvPr/>
        </p:nvSpPr>
        <p:spPr bwMode="auto">
          <a:xfrm>
            <a:off x="5448300" y="1916114"/>
            <a:ext cx="129698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spcBef>
                <a:spcPct val="50000"/>
              </a:spcBef>
            </a:pPr>
            <a:r>
              <a:rPr lang="da-DK" altLang="da-DK" sz="1100" b="1" dirty="0">
                <a:hlinkClick r:id="rId3"/>
              </a:rPr>
              <a:t>COREPER</a:t>
            </a:r>
            <a:endParaRPr lang="en-US" altLang="da-DK" sz="1100" b="1" dirty="0"/>
          </a:p>
        </p:txBody>
      </p:sp>
      <p:sp>
        <p:nvSpPr>
          <p:cNvPr id="3084" name="Rectangle 16"/>
          <p:cNvSpPr>
            <a:spLocks noChangeArrowheads="1"/>
          </p:cNvSpPr>
          <p:nvPr/>
        </p:nvSpPr>
        <p:spPr bwMode="auto">
          <a:xfrm>
            <a:off x="4727576" y="2708276"/>
            <a:ext cx="576263"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endParaRPr lang="da-DK" altLang="da-DK"/>
          </a:p>
        </p:txBody>
      </p:sp>
      <p:sp>
        <p:nvSpPr>
          <p:cNvPr id="3085" name="Rectangle 17"/>
          <p:cNvSpPr>
            <a:spLocks noChangeArrowheads="1"/>
          </p:cNvSpPr>
          <p:nvPr/>
        </p:nvSpPr>
        <p:spPr bwMode="auto">
          <a:xfrm>
            <a:off x="5591176" y="2708276"/>
            <a:ext cx="576263"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endParaRPr lang="da-DK" altLang="da-DK"/>
          </a:p>
        </p:txBody>
      </p:sp>
      <p:sp>
        <p:nvSpPr>
          <p:cNvPr id="3086" name="Rectangle 18"/>
          <p:cNvSpPr>
            <a:spLocks noChangeArrowheads="1"/>
          </p:cNvSpPr>
          <p:nvPr/>
        </p:nvSpPr>
        <p:spPr bwMode="auto">
          <a:xfrm>
            <a:off x="6456363" y="2708276"/>
            <a:ext cx="576262"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endParaRPr lang="da-DK" altLang="da-DK"/>
          </a:p>
        </p:txBody>
      </p:sp>
      <p:sp>
        <p:nvSpPr>
          <p:cNvPr id="3087" name="Text Box 19"/>
          <p:cNvSpPr txBox="1">
            <a:spLocks noChangeArrowheads="1"/>
          </p:cNvSpPr>
          <p:nvPr/>
        </p:nvSpPr>
        <p:spPr bwMode="auto">
          <a:xfrm>
            <a:off x="4727576" y="2708276"/>
            <a:ext cx="792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spcBef>
                <a:spcPct val="50000"/>
              </a:spcBef>
            </a:pPr>
            <a:r>
              <a:rPr lang="da-DK" altLang="da-DK"/>
              <a:t>Arbejds-grupper</a:t>
            </a:r>
            <a:endParaRPr lang="en-US" altLang="da-DK"/>
          </a:p>
        </p:txBody>
      </p:sp>
      <p:sp>
        <p:nvSpPr>
          <p:cNvPr id="3088" name="Line 20"/>
          <p:cNvSpPr>
            <a:spLocks noChangeShapeType="1"/>
          </p:cNvSpPr>
          <p:nvPr/>
        </p:nvSpPr>
        <p:spPr bwMode="auto">
          <a:xfrm>
            <a:off x="5877222" y="2528888"/>
            <a:ext cx="0" cy="28733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089" name="Text Box 21"/>
          <p:cNvSpPr txBox="1">
            <a:spLocks noChangeArrowheads="1"/>
          </p:cNvSpPr>
          <p:nvPr/>
        </p:nvSpPr>
        <p:spPr bwMode="auto">
          <a:xfrm>
            <a:off x="3432176" y="3889376"/>
            <a:ext cx="2232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spcBef>
                <a:spcPct val="50000"/>
              </a:spcBef>
            </a:pPr>
            <a:r>
              <a:rPr lang="da-DK" altLang="da-DK" b="1"/>
              <a:t>MINISTERIER I NATIONALE HOVEDSTÆDER</a:t>
            </a:r>
            <a:endParaRPr lang="en-US" altLang="da-DK" b="1"/>
          </a:p>
        </p:txBody>
      </p:sp>
      <p:sp>
        <p:nvSpPr>
          <p:cNvPr id="3090" name="Line 22"/>
          <p:cNvSpPr>
            <a:spLocks noChangeShapeType="1"/>
          </p:cNvSpPr>
          <p:nvPr/>
        </p:nvSpPr>
        <p:spPr bwMode="auto">
          <a:xfrm flipV="1">
            <a:off x="6383339" y="3213101"/>
            <a:ext cx="217487" cy="576263"/>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091" name="Line 23"/>
          <p:cNvSpPr>
            <a:spLocks noChangeShapeType="1"/>
          </p:cNvSpPr>
          <p:nvPr/>
        </p:nvSpPr>
        <p:spPr bwMode="auto">
          <a:xfrm flipV="1">
            <a:off x="5591175" y="3284539"/>
            <a:ext cx="0" cy="504825"/>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092" name="Line 24"/>
          <p:cNvSpPr>
            <a:spLocks noChangeShapeType="1"/>
          </p:cNvSpPr>
          <p:nvPr/>
        </p:nvSpPr>
        <p:spPr bwMode="auto">
          <a:xfrm flipH="1" flipV="1">
            <a:off x="4872038" y="3284539"/>
            <a:ext cx="215900" cy="504825"/>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093" name="Text Box 25"/>
          <p:cNvSpPr txBox="1">
            <a:spLocks noChangeArrowheads="1"/>
          </p:cNvSpPr>
          <p:nvPr/>
        </p:nvSpPr>
        <p:spPr bwMode="auto">
          <a:xfrm>
            <a:off x="5519738" y="3357564"/>
            <a:ext cx="10795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spcBef>
                <a:spcPct val="50000"/>
              </a:spcBef>
            </a:pPr>
            <a:r>
              <a:rPr lang="da-DK" altLang="da-DK"/>
              <a:t>Embedsmænd</a:t>
            </a:r>
            <a:endParaRPr lang="en-US" altLang="da-DK"/>
          </a:p>
        </p:txBody>
      </p:sp>
      <p:sp>
        <p:nvSpPr>
          <p:cNvPr id="3094" name="Line 26"/>
          <p:cNvSpPr>
            <a:spLocks noChangeShapeType="1"/>
          </p:cNvSpPr>
          <p:nvPr/>
        </p:nvSpPr>
        <p:spPr bwMode="auto">
          <a:xfrm flipV="1">
            <a:off x="4583114" y="692150"/>
            <a:ext cx="433387" cy="4333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095" name="Line 28"/>
          <p:cNvSpPr>
            <a:spLocks noChangeShapeType="1"/>
          </p:cNvSpPr>
          <p:nvPr/>
        </p:nvSpPr>
        <p:spPr bwMode="auto">
          <a:xfrm flipV="1">
            <a:off x="5951538" y="1341439"/>
            <a:ext cx="0" cy="503237"/>
          </a:xfrm>
          <a:prstGeom prst="line">
            <a:avLst/>
          </a:prstGeom>
          <a:noFill/>
          <a:ln w="952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096" name="Text Box 31"/>
          <p:cNvSpPr txBox="1">
            <a:spLocks noChangeArrowheads="1"/>
          </p:cNvSpPr>
          <p:nvPr/>
        </p:nvSpPr>
        <p:spPr bwMode="auto">
          <a:xfrm>
            <a:off x="6672264" y="3284539"/>
            <a:ext cx="9366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spcBef>
                <a:spcPct val="50000"/>
              </a:spcBef>
            </a:pPr>
            <a:r>
              <a:rPr lang="da-DK" altLang="da-DK"/>
              <a:t>Afstemning af nationale synspunkter</a:t>
            </a:r>
            <a:endParaRPr lang="en-US" altLang="da-DK"/>
          </a:p>
        </p:txBody>
      </p:sp>
      <p:sp>
        <p:nvSpPr>
          <p:cNvPr id="3097" name="Text Box 33"/>
          <p:cNvSpPr txBox="1">
            <a:spLocks noChangeArrowheads="1"/>
          </p:cNvSpPr>
          <p:nvPr/>
        </p:nvSpPr>
        <p:spPr bwMode="auto">
          <a:xfrm>
            <a:off x="3071813" y="260351"/>
            <a:ext cx="1439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spcBef>
                <a:spcPct val="50000"/>
              </a:spcBef>
            </a:pPr>
            <a:r>
              <a:rPr lang="da-DK" altLang="da-DK"/>
              <a:t>De europæiske vælgere</a:t>
            </a:r>
            <a:endParaRPr lang="en-US" altLang="da-DK"/>
          </a:p>
        </p:txBody>
      </p:sp>
      <p:sp>
        <p:nvSpPr>
          <p:cNvPr id="3098" name="Line 36"/>
          <p:cNvSpPr>
            <a:spLocks noChangeShapeType="1"/>
          </p:cNvSpPr>
          <p:nvPr/>
        </p:nvSpPr>
        <p:spPr bwMode="auto">
          <a:xfrm>
            <a:off x="3143250" y="1412876"/>
            <a:ext cx="0" cy="143986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099" name="Line 37"/>
          <p:cNvSpPr>
            <a:spLocks noChangeShapeType="1"/>
          </p:cNvSpPr>
          <p:nvPr/>
        </p:nvSpPr>
        <p:spPr bwMode="auto">
          <a:xfrm>
            <a:off x="3143251" y="2852738"/>
            <a:ext cx="1368425"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100" name="Rectangle 39"/>
          <p:cNvSpPr>
            <a:spLocks noChangeArrowheads="1"/>
          </p:cNvSpPr>
          <p:nvPr/>
        </p:nvSpPr>
        <p:spPr bwMode="auto">
          <a:xfrm>
            <a:off x="1919289" y="3141664"/>
            <a:ext cx="936625" cy="2873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endParaRPr lang="da-DK" altLang="da-DK"/>
          </a:p>
        </p:txBody>
      </p:sp>
      <p:sp>
        <p:nvSpPr>
          <p:cNvPr id="3101" name="Text Box 40"/>
          <p:cNvSpPr txBox="1">
            <a:spLocks noChangeArrowheads="1"/>
          </p:cNvSpPr>
          <p:nvPr/>
        </p:nvSpPr>
        <p:spPr bwMode="auto">
          <a:xfrm>
            <a:off x="1919288" y="3141664"/>
            <a:ext cx="10080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spcBef>
                <a:spcPct val="50000"/>
              </a:spcBef>
            </a:pPr>
            <a:r>
              <a:rPr lang="da-DK" altLang="da-DK" b="1"/>
              <a:t>Kommissær</a:t>
            </a:r>
            <a:endParaRPr lang="en-US" altLang="da-DK" b="1"/>
          </a:p>
        </p:txBody>
      </p:sp>
      <p:sp>
        <p:nvSpPr>
          <p:cNvPr id="3102" name="Line 41"/>
          <p:cNvSpPr>
            <a:spLocks noChangeShapeType="1"/>
          </p:cNvSpPr>
          <p:nvPr/>
        </p:nvSpPr>
        <p:spPr bwMode="auto">
          <a:xfrm>
            <a:off x="2495550" y="3429000"/>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103" name="Text Box 42"/>
          <p:cNvSpPr txBox="1">
            <a:spLocks noChangeArrowheads="1"/>
          </p:cNvSpPr>
          <p:nvPr/>
        </p:nvSpPr>
        <p:spPr bwMode="auto">
          <a:xfrm>
            <a:off x="2063750" y="3789364"/>
            <a:ext cx="1079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spcBef>
                <a:spcPct val="50000"/>
              </a:spcBef>
            </a:pPr>
            <a:r>
              <a:rPr lang="da-DK" altLang="da-DK"/>
              <a:t>General-direktorat</a:t>
            </a:r>
            <a:endParaRPr lang="en-US" altLang="da-DK"/>
          </a:p>
        </p:txBody>
      </p:sp>
      <p:sp>
        <p:nvSpPr>
          <p:cNvPr id="3104" name="AutoShape 43"/>
          <p:cNvSpPr>
            <a:spLocks noChangeArrowheads="1"/>
          </p:cNvSpPr>
          <p:nvPr/>
        </p:nvSpPr>
        <p:spPr bwMode="auto">
          <a:xfrm>
            <a:off x="1847850" y="4221163"/>
            <a:ext cx="1295400" cy="1079500"/>
          </a:xfrm>
          <a:prstGeom prst="triangle">
            <a:avLst>
              <a:gd name="adj" fmla="val 50000"/>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endParaRPr lang="da-DK" altLang="da-DK"/>
          </a:p>
        </p:txBody>
      </p:sp>
      <p:sp>
        <p:nvSpPr>
          <p:cNvPr id="3105" name="Line 44"/>
          <p:cNvSpPr>
            <a:spLocks noChangeShapeType="1"/>
          </p:cNvSpPr>
          <p:nvPr/>
        </p:nvSpPr>
        <p:spPr bwMode="auto">
          <a:xfrm flipH="1">
            <a:off x="2711450" y="2924176"/>
            <a:ext cx="431800" cy="1368425"/>
          </a:xfrm>
          <a:prstGeom prst="line">
            <a:avLst/>
          </a:prstGeom>
          <a:noFill/>
          <a:ln w="952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106" name="Line 45"/>
          <p:cNvSpPr>
            <a:spLocks noChangeShapeType="1"/>
          </p:cNvSpPr>
          <p:nvPr/>
        </p:nvSpPr>
        <p:spPr bwMode="auto">
          <a:xfrm>
            <a:off x="4079875" y="549275"/>
            <a:ext cx="863600"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107" name="Rectangle 47"/>
          <p:cNvSpPr>
            <a:spLocks noChangeArrowheads="1"/>
          </p:cNvSpPr>
          <p:nvPr/>
        </p:nvSpPr>
        <p:spPr bwMode="auto">
          <a:xfrm>
            <a:off x="7311936" y="260349"/>
            <a:ext cx="1081088" cy="404813"/>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endParaRPr lang="da-DK" altLang="da-DK"/>
          </a:p>
        </p:txBody>
      </p:sp>
      <p:sp>
        <p:nvSpPr>
          <p:cNvPr id="3108" name="Text Box 48"/>
          <p:cNvSpPr txBox="1">
            <a:spLocks noChangeArrowheads="1"/>
          </p:cNvSpPr>
          <p:nvPr/>
        </p:nvSpPr>
        <p:spPr bwMode="auto">
          <a:xfrm>
            <a:off x="7318374" y="260350"/>
            <a:ext cx="1081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spcBef>
                <a:spcPct val="50000"/>
              </a:spcBef>
            </a:pPr>
            <a:r>
              <a:rPr lang="da-DK" altLang="da-DK"/>
              <a:t>Parlamentets stående udvalg</a:t>
            </a:r>
            <a:endParaRPr lang="en-US" altLang="da-DK"/>
          </a:p>
        </p:txBody>
      </p:sp>
      <p:sp>
        <p:nvSpPr>
          <p:cNvPr id="3109" name="Line 49"/>
          <p:cNvSpPr>
            <a:spLocks noChangeShapeType="1"/>
          </p:cNvSpPr>
          <p:nvPr/>
        </p:nvSpPr>
        <p:spPr bwMode="auto">
          <a:xfrm>
            <a:off x="6781006" y="542191"/>
            <a:ext cx="50323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110" name="Line 51"/>
          <p:cNvSpPr>
            <a:spLocks noChangeShapeType="1"/>
          </p:cNvSpPr>
          <p:nvPr/>
        </p:nvSpPr>
        <p:spPr bwMode="auto">
          <a:xfrm>
            <a:off x="7248526" y="2924175"/>
            <a:ext cx="576263" cy="0"/>
          </a:xfrm>
          <a:prstGeom prst="line">
            <a:avLst/>
          </a:prstGeom>
          <a:noFill/>
          <a:ln w="952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111" name="Line 53"/>
          <p:cNvSpPr>
            <a:spLocks noChangeShapeType="1"/>
          </p:cNvSpPr>
          <p:nvPr/>
        </p:nvSpPr>
        <p:spPr bwMode="auto">
          <a:xfrm flipV="1">
            <a:off x="7824788" y="1196975"/>
            <a:ext cx="0" cy="17272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112" name="Rectangle 54"/>
          <p:cNvSpPr>
            <a:spLocks noChangeArrowheads="1"/>
          </p:cNvSpPr>
          <p:nvPr/>
        </p:nvSpPr>
        <p:spPr bwMode="auto">
          <a:xfrm>
            <a:off x="4656139" y="4652963"/>
            <a:ext cx="3527425" cy="503236"/>
          </a:xfrm>
          <a:prstGeom prst="rect">
            <a:avLst/>
          </a:prstGeom>
          <a:solidFill>
            <a:srgbClr val="FEDEC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endParaRPr lang="da-DK" altLang="da-DK"/>
          </a:p>
        </p:txBody>
      </p:sp>
      <p:sp>
        <p:nvSpPr>
          <p:cNvPr id="3113" name="Text Box 55"/>
          <p:cNvSpPr txBox="1">
            <a:spLocks noChangeArrowheads="1"/>
          </p:cNvSpPr>
          <p:nvPr/>
        </p:nvSpPr>
        <p:spPr bwMode="auto">
          <a:xfrm>
            <a:off x="4656138" y="4652964"/>
            <a:ext cx="18716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spcBef>
                <a:spcPct val="50000"/>
              </a:spcBef>
            </a:pPr>
            <a:r>
              <a:rPr lang="da-DK" altLang="da-DK" sz="1200"/>
              <a:t>FOLKETINGET</a:t>
            </a:r>
          </a:p>
        </p:txBody>
      </p:sp>
      <p:sp>
        <p:nvSpPr>
          <p:cNvPr id="3114" name="Text Box 56"/>
          <p:cNvSpPr txBox="1">
            <a:spLocks noChangeArrowheads="1"/>
          </p:cNvSpPr>
          <p:nvPr/>
        </p:nvSpPr>
        <p:spPr bwMode="auto">
          <a:xfrm>
            <a:off x="4763294" y="5756275"/>
            <a:ext cx="2449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spcBef>
                <a:spcPct val="50000"/>
              </a:spcBef>
            </a:pPr>
            <a:r>
              <a:rPr lang="da-DK" altLang="da-DK" dirty="0"/>
              <a:t>DANSKE/BRITISKE VÆLGERE</a:t>
            </a:r>
          </a:p>
        </p:txBody>
      </p:sp>
      <p:sp>
        <p:nvSpPr>
          <p:cNvPr id="3115" name="Line 57"/>
          <p:cNvSpPr>
            <a:spLocks noChangeShapeType="1"/>
          </p:cNvSpPr>
          <p:nvPr/>
        </p:nvSpPr>
        <p:spPr bwMode="auto">
          <a:xfrm flipV="1">
            <a:off x="5411575" y="5300663"/>
            <a:ext cx="4182" cy="440405"/>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116" name="Line 58"/>
          <p:cNvSpPr>
            <a:spLocks noChangeShapeType="1"/>
          </p:cNvSpPr>
          <p:nvPr/>
        </p:nvSpPr>
        <p:spPr bwMode="auto">
          <a:xfrm flipV="1">
            <a:off x="5519738" y="4087814"/>
            <a:ext cx="0" cy="4206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117" name="Text Box 59"/>
          <p:cNvSpPr txBox="1">
            <a:spLocks noChangeArrowheads="1"/>
          </p:cNvSpPr>
          <p:nvPr/>
        </p:nvSpPr>
        <p:spPr bwMode="auto">
          <a:xfrm>
            <a:off x="8112126" y="3933826"/>
            <a:ext cx="1800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spcBef>
                <a:spcPct val="50000"/>
              </a:spcBef>
            </a:pPr>
            <a:r>
              <a:rPr lang="da-DK" altLang="da-DK"/>
              <a:t>UDENRIGSMINISTERIET</a:t>
            </a:r>
            <a:br>
              <a:rPr lang="da-DK" altLang="da-DK"/>
            </a:br>
            <a:r>
              <a:rPr lang="da-DK" altLang="da-DK"/>
              <a:t>i København</a:t>
            </a:r>
          </a:p>
        </p:txBody>
      </p:sp>
      <p:sp>
        <p:nvSpPr>
          <p:cNvPr id="3118" name="Text Box 60"/>
          <p:cNvSpPr txBox="1">
            <a:spLocks noChangeArrowheads="1"/>
          </p:cNvSpPr>
          <p:nvPr/>
        </p:nvSpPr>
        <p:spPr bwMode="auto">
          <a:xfrm>
            <a:off x="8183564" y="3357564"/>
            <a:ext cx="151288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spcBef>
                <a:spcPct val="50000"/>
              </a:spcBef>
            </a:pPr>
            <a:r>
              <a:rPr lang="da-DK" altLang="da-DK" sz="1100" dirty="0">
                <a:hlinkClick r:id="rId4"/>
              </a:rPr>
              <a:t>EU-Repræsentation</a:t>
            </a:r>
            <a:endParaRPr lang="da-DK" altLang="da-DK" sz="1100" dirty="0"/>
          </a:p>
        </p:txBody>
      </p:sp>
      <p:sp>
        <p:nvSpPr>
          <p:cNvPr id="3119" name="Line 61"/>
          <p:cNvSpPr>
            <a:spLocks noChangeShapeType="1"/>
          </p:cNvSpPr>
          <p:nvPr/>
        </p:nvSpPr>
        <p:spPr bwMode="auto">
          <a:xfrm flipV="1">
            <a:off x="6743701" y="4149725"/>
            <a:ext cx="1368425"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120" name="Line 62"/>
          <p:cNvSpPr>
            <a:spLocks noChangeShapeType="1"/>
          </p:cNvSpPr>
          <p:nvPr/>
        </p:nvSpPr>
        <p:spPr bwMode="auto">
          <a:xfrm flipV="1">
            <a:off x="8832850" y="3644901"/>
            <a:ext cx="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121" name="Line 63"/>
          <p:cNvSpPr>
            <a:spLocks noChangeShapeType="1"/>
          </p:cNvSpPr>
          <p:nvPr/>
        </p:nvSpPr>
        <p:spPr bwMode="auto">
          <a:xfrm flipV="1">
            <a:off x="8759825" y="2060576"/>
            <a:ext cx="0" cy="1223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122" name="Line 64"/>
          <p:cNvSpPr>
            <a:spLocks noChangeShapeType="1"/>
          </p:cNvSpPr>
          <p:nvPr/>
        </p:nvSpPr>
        <p:spPr bwMode="auto">
          <a:xfrm flipH="1">
            <a:off x="6888163" y="2060575"/>
            <a:ext cx="18716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123" name="Text Box 65"/>
          <p:cNvSpPr txBox="1">
            <a:spLocks noChangeArrowheads="1"/>
          </p:cNvSpPr>
          <p:nvPr/>
        </p:nvSpPr>
        <p:spPr bwMode="auto">
          <a:xfrm>
            <a:off x="5591175" y="4292601"/>
            <a:ext cx="12255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spcBef>
                <a:spcPct val="50000"/>
              </a:spcBef>
            </a:pPr>
            <a:r>
              <a:rPr lang="da-DK" altLang="da-DK"/>
              <a:t>Dansk regering</a:t>
            </a:r>
          </a:p>
        </p:txBody>
      </p:sp>
      <p:sp>
        <p:nvSpPr>
          <p:cNvPr id="3124" name="Text Box 66"/>
          <p:cNvSpPr txBox="1">
            <a:spLocks noChangeArrowheads="1"/>
          </p:cNvSpPr>
          <p:nvPr/>
        </p:nvSpPr>
        <p:spPr bwMode="auto">
          <a:xfrm>
            <a:off x="6816725" y="4652964"/>
            <a:ext cx="19446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spcBef>
                <a:spcPct val="50000"/>
              </a:spcBef>
            </a:pPr>
            <a:r>
              <a:rPr lang="da-DK" altLang="da-DK"/>
              <a:t>Europaudvalget</a:t>
            </a:r>
          </a:p>
        </p:txBody>
      </p:sp>
      <p:sp>
        <p:nvSpPr>
          <p:cNvPr id="3125" name="Line 67"/>
          <p:cNvSpPr>
            <a:spLocks noChangeShapeType="1"/>
          </p:cNvSpPr>
          <p:nvPr/>
        </p:nvSpPr>
        <p:spPr bwMode="auto">
          <a:xfrm>
            <a:off x="5808663" y="4797425"/>
            <a:ext cx="1008062"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126" name="Line 68"/>
          <p:cNvSpPr>
            <a:spLocks noChangeShapeType="1"/>
          </p:cNvSpPr>
          <p:nvPr/>
        </p:nvSpPr>
        <p:spPr bwMode="auto">
          <a:xfrm flipV="1">
            <a:off x="7608888" y="1196975"/>
            <a:ext cx="0" cy="34559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127" name="Line 69"/>
          <p:cNvSpPr>
            <a:spLocks noChangeShapeType="1"/>
          </p:cNvSpPr>
          <p:nvPr/>
        </p:nvSpPr>
        <p:spPr bwMode="auto">
          <a:xfrm flipH="1">
            <a:off x="6888164" y="1196975"/>
            <a:ext cx="720725"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128" name="Text Box 70"/>
          <p:cNvSpPr txBox="1">
            <a:spLocks noChangeArrowheads="1"/>
          </p:cNvSpPr>
          <p:nvPr/>
        </p:nvSpPr>
        <p:spPr bwMode="auto">
          <a:xfrm>
            <a:off x="6888164" y="4437064"/>
            <a:ext cx="17287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spcBef>
                <a:spcPct val="50000"/>
              </a:spcBef>
            </a:pPr>
            <a:r>
              <a:rPr lang="da-DK" altLang="da-DK"/>
              <a:t>Mandat til    dansk minister</a:t>
            </a:r>
          </a:p>
        </p:txBody>
      </p:sp>
      <p:sp>
        <p:nvSpPr>
          <p:cNvPr id="3129" name="Rectangle 72"/>
          <p:cNvSpPr>
            <a:spLocks noChangeArrowheads="1"/>
          </p:cNvSpPr>
          <p:nvPr/>
        </p:nvSpPr>
        <p:spPr bwMode="auto">
          <a:xfrm>
            <a:off x="3935413" y="1916113"/>
            <a:ext cx="792162"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endParaRPr lang="da-DK" altLang="da-DK"/>
          </a:p>
        </p:txBody>
      </p:sp>
      <p:sp>
        <p:nvSpPr>
          <p:cNvPr id="3130" name="Text Box 73"/>
          <p:cNvSpPr txBox="1">
            <a:spLocks noChangeArrowheads="1"/>
          </p:cNvSpPr>
          <p:nvPr/>
        </p:nvSpPr>
        <p:spPr bwMode="auto">
          <a:xfrm>
            <a:off x="4008438" y="1916114"/>
            <a:ext cx="647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spcBef>
                <a:spcPct val="50000"/>
              </a:spcBef>
            </a:pPr>
            <a:r>
              <a:rPr lang="da-DK" altLang="da-DK"/>
              <a:t>Arbejdsgrupper</a:t>
            </a:r>
          </a:p>
        </p:txBody>
      </p:sp>
      <p:sp>
        <p:nvSpPr>
          <p:cNvPr id="3131" name="Line 74"/>
          <p:cNvSpPr>
            <a:spLocks noChangeShapeType="1"/>
          </p:cNvSpPr>
          <p:nvPr/>
        </p:nvSpPr>
        <p:spPr bwMode="auto">
          <a:xfrm flipH="1">
            <a:off x="4727575" y="1268413"/>
            <a:ext cx="431800" cy="6477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132" name="Line 75"/>
          <p:cNvSpPr>
            <a:spLocks noChangeShapeType="1"/>
          </p:cNvSpPr>
          <p:nvPr/>
        </p:nvSpPr>
        <p:spPr bwMode="auto">
          <a:xfrm>
            <a:off x="4727575" y="2060575"/>
            <a:ext cx="431800" cy="0"/>
          </a:xfrm>
          <a:prstGeom prst="line">
            <a:avLst/>
          </a:prstGeom>
          <a:noFill/>
          <a:ln w="952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 name="Tekstfelt 1"/>
          <p:cNvSpPr txBox="1"/>
          <p:nvPr/>
        </p:nvSpPr>
        <p:spPr>
          <a:xfrm>
            <a:off x="4727576" y="4927601"/>
            <a:ext cx="2087563" cy="276999"/>
          </a:xfrm>
          <a:prstGeom prst="rect">
            <a:avLst/>
          </a:prstGeom>
          <a:noFill/>
        </p:spPr>
        <p:txBody>
          <a:bodyPr wrap="square" rtlCol="0">
            <a:spAutoFit/>
          </a:bodyPr>
          <a:lstStyle/>
          <a:p>
            <a:r>
              <a:rPr lang="da-DK" sz="1200" b="1" dirty="0"/>
              <a:t>HOUSE OF COMMONS</a:t>
            </a:r>
          </a:p>
        </p:txBody>
      </p:sp>
      <p:cxnSp>
        <p:nvCxnSpPr>
          <p:cNvPr id="4" name="Lige pilforbindelse 3"/>
          <p:cNvCxnSpPr>
            <a:stCxn id="3114" idx="0"/>
          </p:cNvCxnSpPr>
          <p:nvPr/>
        </p:nvCxnSpPr>
        <p:spPr>
          <a:xfrm flipH="1" flipV="1">
            <a:off x="5976818" y="5204600"/>
            <a:ext cx="11232" cy="5516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 name="Tekstfelt 4"/>
          <p:cNvSpPr txBox="1"/>
          <p:nvPr/>
        </p:nvSpPr>
        <p:spPr>
          <a:xfrm>
            <a:off x="5976819" y="5300664"/>
            <a:ext cx="2999501" cy="461665"/>
          </a:xfrm>
          <a:prstGeom prst="rect">
            <a:avLst/>
          </a:prstGeom>
          <a:noFill/>
        </p:spPr>
        <p:txBody>
          <a:bodyPr wrap="square" rtlCol="0">
            <a:spAutoFit/>
          </a:bodyPr>
          <a:lstStyle/>
          <a:p>
            <a:r>
              <a:rPr lang="da-DK" sz="1200" b="1" dirty="0"/>
              <a:t>Genvinde suverænitet – </a:t>
            </a:r>
            <a:r>
              <a:rPr lang="da-DK" sz="1200" b="1" dirty="0">
                <a:hlinkClick r:id="rId5"/>
              </a:rPr>
              <a:t>magten tilbage</a:t>
            </a:r>
            <a:r>
              <a:rPr lang="da-DK" sz="1200" b="1" dirty="0"/>
              <a:t> fra Bruxelles</a:t>
            </a:r>
          </a:p>
        </p:txBody>
      </p:sp>
      <p:cxnSp>
        <p:nvCxnSpPr>
          <p:cNvPr id="8" name="Lige pilforbindelse 7"/>
          <p:cNvCxnSpPr/>
          <p:nvPr/>
        </p:nvCxnSpPr>
        <p:spPr>
          <a:xfrm>
            <a:off x="6564239" y="5013176"/>
            <a:ext cx="2521098" cy="0"/>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9" name="Tekstfelt 8"/>
          <p:cNvSpPr txBox="1"/>
          <p:nvPr/>
        </p:nvSpPr>
        <p:spPr>
          <a:xfrm>
            <a:off x="9174895" y="4890066"/>
            <a:ext cx="1043111" cy="276999"/>
          </a:xfrm>
          <a:prstGeom prst="rect">
            <a:avLst/>
          </a:prstGeom>
          <a:noFill/>
        </p:spPr>
        <p:txBody>
          <a:bodyPr wrap="square" rtlCol="0">
            <a:spAutoFit/>
          </a:bodyPr>
          <a:lstStyle/>
          <a:p>
            <a:r>
              <a:rPr lang="da-DK" sz="1200" b="1" dirty="0"/>
              <a:t>Love</a:t>
            </a:r>
          </a:p>
        </p:txBody>
      </p:sp>
      <p:sp>
        <p:nvSpPr>
          <p:cNvPr id="10" name="Kombinationstegning 9"/>
          <p:cNvSpPr/>
          <p:nvPr/>
        </p:nvSpPr>
        <p:spPr>
          <a:xfrm>
            <a:off x="5741158" y="5254388"/>
            <a:ext cx="3796222" cy="1018042"/>
          </a:xfrm>
          <a:custGeom>
            <a:avLst/>
            <a:gdLst>
              <a:gd name="connsiteX0" fmla="*/ 3794078 w 3796222"/>
              <a:gd name="connsiteY0" fmla="*/ 0 h 1018042"/>
              <a:gd name="connsiteX1" fmla="*/ 3725839 w 3796222"/>
              <a:gd name="connsiteY1" fmla="*/ 464024 h 1018042"/>
              <a:gd name="connsiteX2" fmla="*/ 3330054 w 3796222"/>
              <a:gd name="connsiteY2" fmla="*/ 818866 h 1018042"/>
              <a:gd name="connsiteX3" fmla="*/ 2415654 w 3796222"/>
              <a:gd name="connsiteY3" fmla="*/ 1009934 h 1018042"/>
              <a:gd name="connsiteX4" fmla="*/ 477672 w 3796222"/>
              <a:gd name="connsiteY4" fmla="*/ 955343 h 1018042"/>
              <a:gd name="connsiteX5" fmla="*/ 0 w 3796222"/>
              <a:gd name="connsiteY5" fmla="*/ 709684 h 101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6222" h="1018042">
                <a:moveTo>
                  <a:pt x="3794078" y="0"/>
                </a:moveTo>
                <a:cubicBezTo>
                  <a:pt x="3798627" y="163773"/>
                  <a:pt x="3803176" y="327546"/>
                  <a:pt x="3725839" y="464024"/>
                </a:cubicBezTo>
                <a:cubicBezTo>
                  <a:pt x="3648502" y="600502"/>
                  <a:pt x="3548418" y="727881"/>
                  <a:pt x="3330054" y="818866"/>
                </a:cubicBezTo>
                <a:cubicBezTo>
                  <a:pt x="3111690" y="909851"/>
                  <a:pt x="2891051" y="987188"/>
                  <a:pt x="2415654" y="1009934"/>
                </a:cubicBezTo>
                <a:cubicBezTo>
                  <a:pt x="1940257" y="1032680"/>
                  <a:pt x="880281" y="1005385"/>
                  <a:pt x="477672" y="955343"/>
                </a:cubicBezTo>
                <a:cubicBezTo>
                  <a:pt x="75063" y="905301"/>
                  <a:pt x="81887" y="750627"/>
                  <a:pt x="0" y="709684"/>
                </a:cubicBezTo>
              </a:path>
            </a:pathLst>
          </a:custGeom>
          <a:noFill/>
          <a:ln>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a:p>
        </p:txBody>
      </p:sp>
      <p:sp>
        <p:nvSpPr>
          <p:cNvPr id="11" name="Tekstfelt 10"/>
          <p:cNvSpPr txBox="1"/>
          <p:nvPr/>
        </p:nvSpPr>
        <p:spPr>
          <a:xfrm>
            <a:off x="6028156" y="6313587"/>
            <a:ext cx="4266467" cy="430887"/>
          </a:xfrm>
          <a:prstGeom prst="rect">
            <a:avLst/>
          </a:prstGeom>
          <a:noFill/>
        </p:spPr>
        <p:txBody>
          <a:bodyPr wrap="square" rtlCol="0">
            <a:spAutoFit/>
          </a:bodyPr>
          <a:lstStyle/>
          <a:p>
            <a:r>
              <a:rPr lang="da-DK" sz="1100" dirty="0"/>
              <a:t>Væk med EU direktiver. Den britiske parlamentariske styringskæde skal genetableres (/</a:t>
            </a:r>
            <a:r>
              <a:rPr lang="da-DK" sz="1100" dirty="0" err="1"/>
              <a:t>Brexit</a:t>
            </a:r>
            <a:r>
              <a:rPr lang="da-DK" sz="1100" dirty="0"/>
              <a:t>-kampagnen)</a:t>
            </a:r>
          </a:p>
        </p:txBody>
      </p:sp>
      <p:sp>
        <p:nvSpPr>
          <p:cNvPr id="3" name="Tekstfelt 2"/>
          <p:cNvSpPr txBox="1"/>
          <p:nvPr/>
        </p:nvSpPr>
        <p:spPr>
          <a:xfrm>
            <a:off x="245660" y="260351"/>
            <a:ext cx="2178454" cy="1138773"/>
          </a:xfrm>
          <a:prstGeom prst="rect">
            <a:avLst/>
          </a:prstGeom>
          <a:noFill/>
        </p:spPr>
        <p:txBody>
          <a:bodyPr wrap="square" rtlCol="0">
            <a:spAutoFit/>
          </a:bodyPr>
          <a:lstStyle/>
          <a:p>
            <a:r>
              <a:rPr lang="da-DK" sz="2000" b="1" dirty="0" err="1" smtClean="0"/>
              <a:t>Brexit</a:t>
            </a:r>
            <a:r>
              <a:rPr lang="da-DK" sz="2000" b="1" dirty="0" smtClean="0"/>
              <a:t> – genvinde suverænitet </a:t>
            </a:r>
            <a:br>
              <a:rPr lang="da-DK" sz="2000" b="1" dirty="0" smtClean="0"/>
            </a:br>
            <a:r>
              <a:rPr lang="da-DK" sz="1400" b="1" dirty="0" smtClean="0"/>
              <a:t>”</a:t>
            </a:r>
            <a:r>
              <a:rPr lang="da-DK" sz="1400" dirty="0" smtClean="0">
                <a:hlinkClick r:id="rId5"/>
              </a:rPr>
              <a:t>Take back Power</a:t>
            </a:r>
            <a:br>
              <a:rPr lang="da-DK" sz="1400" dirty="0" smtClean="0">
                <a:hlinkClick r:id="rId5"/>
              </a:rPr>
            </a:br>
            <a:r>
              <a:rPr lang="da-DK" sz="1400" dirty="0" smtClean="0">
                <a:hlinkClick r:id="rId5"/>
              </a:rPr>
              <a:t> from </a:t>
            </a:r>
            <a:r>
              <a:rPr lang="da-DK" sz="1400" dirty="0" err="1" smtClean="0">
                <a:hlinkClick r:id="rId5"/>
              </a:rPr>
              <a:t>Brussels</a:t>
            </a:r>
            <a:r>
              <a:rPr lang="da-DK" sz="1400" dirty="0" smtClean="0"/>
              <a:t>”</a:t>
            </a:r>
            <a:endParaRPr lang="da-DK" dirty="0"/>
          </a:p>
        </p:txBody>
      </p:sp>
      <p:sp>
        <p:nvSpPr>
          <p:cNvPr id="6" name="Tekstfelt 5"/>
          <p:cNvSpPr txBox="1"/>
          <p:nvPr/>
        </p:nvSpPr>
        <p:spPr>
          <a:xfrm>
            <a:off x="1223370" y="1774498"/>
            <a:ext cx="1703980" cy="646331"/>
          </a:xfrm>
          <a:prstGeom prst="rect">
            <a:avLst/>
          </a:prstGeom>
          <a:noFill/>
        </p:spPr>
        <p:txBody>
          <a:bodyPr wrap="square" rtlCol="0">
            <a:spAutoFit/>
          </a:bodyPr>
          <a:lstStyle/>
          <a:p>
            <a:r>
              <a:rPr lang="da-DK" dirty="0" smtClean="0">
                <a:hlinkClick r:id="rId6"/>
              </a:rPr>
              <a:t>EU-beslutning</a:t>
            </a:r>
            <a:r>
              <a:rPr lang="da-DK" dirty="0" smtClean="0"/>
              <a:t>s-processer:</a:t>
            </a:r>
            <a:endParaRPr lang="da-DK" dirty="0"/>
          </a:p>
        </p:txBody>
      </p:sp>
      <p:sp>
        <p:nvSpPr>
          <p:cNvPr id="7" name="Tekstfelt 6"/>
          <p:cNvSpPr txBox="1"/>
          <p:nvPr/>
        </p:nvSpPr>
        <p:spPr>
          <a:xfrm>
            <a:off x="5302250" y="2156601"/>
            <a:ext cx="1370012" cy="307777"/>
          </a:xfrm>
          <a:prstGeom prst="rect">
            <a:avLst/>
          </a:prstGeom>
          <a:noFill/>
        </p:spPr>
        <p:txBody>
          <a:bodyPr wrap="square" rtlCol="0">
            <a:spAutoFit/>
          </a:bodyPr>
          <a:lstStyle/>
          <a:p>
            <a:r>
              <a:rPr lang="da-DK" sz="1400" dirty="0" smtClean="0"/>
              <a:t>Ambassadører</a:t>
            </a:r>
            <a:endParaRPr lang="da-DK" sz="1400" dirty="0"/>
          </a:p>
        </p:txBody>
      </p:sp>
      <p:cxnSp>
        <p:nvCxnSpPr>
          <p:cNvPr id="13" name="Lige forbindelse 12"/>
          <p:cNvCxnSpPr>
            <a:stCxn id="3081" idx="2"/>
          </p:cNvCxnSpPr>
          <p:nvPr/>
        </p:nvCxnSpPr>
        <p:spPr>
          <a:xfrm>
            <a:off x="6059488" y="784226"/>
            <a:ext cx="37306" cy="184011"/>
          </a:xfrm>
          <a:prstGeom prst="line">
            <a:avLst/>
          </a:prstGeom>
        </p:spPr>
        <p:style>
          <a:lnRef idx="1">
            <a:schemeClr val="dk1"/>
          </a:lnRef>
          <a:fillRef idx="0">
            <a:schemeClr val="dk1"/>
          </a:fillRef>
          <a:effectRef idx="0">
            <a:schemeClr val="dk1"/>
          </a:effectRef>
          <a:fontRef idx="minor">
            <a:schemeClr val="tx1"/>
          </a:fontRef>
        </p:style>
      </p:cxnSp>
      <p:cxnSp>
        <p:nvCxnSpPr>
          <p:cNvPr id="15" name="Lige pilforbindelse 14"/>
          <p:cNvCxnSpPr/>
          <p:nvPr/>
        </p:nvCxnSpPr>
        <p:spPr>
          <a:xfrm>
            <a:off x="6078141" y="876231"/>
            <a:ext cx="286186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kstfelt 16"/>
          <p:cNvSpPr txBox="1"/>
          <p:nvPr/>
        </p:nvSpPr>
        <p:spPr>
          <a:xfrm>
            <a:off x="8994426" y="657225"/>
            <a:ext cx="1282385" cy="371475"/>
          </a:xfrm>
          <a:prstGeom prst="rect">
            <a:avLst/>
          </a:prstGeom>
          <a:noFill/>
        </p:spPr>
        <p:txBody>
          <a:bodyPr wrap="square" rtlCol="0">
            <a:spAutoFit/>
          </a:bodyPr>
          <a:lstStyle/>
          <a:p>
            <a:r>
              <a:rPr lang="da-DK" b="1" dirty="0" smtClean="0">
                <a:hlinkClick r:id="rId7"/>
              </a:rPr>
              <a:t>EU-love</a:t>
            </a:r>
            <a:endParaRPr lang="da-DK" b="1" dirty="0"/>
          </a:p>
        </p:txBody>
      </p:sp>
      <p:sp>
        <p:nvSpPr>
          <p:cNvPr id="18" name="Venstre klammeparentes 17"/>
          <p:cNvSpPr/>
          <p:nvPr/>
        </p:nvSpPr>
        <p:spPr>
          <a:xfrm>
            <a:off x="9910761" y="549275"/>
            <a:ext cx="208927" cy="58578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a-DK"/>
          </a:p>
        </p:txBody>
      </p:sp>
      <p:sp>
        <p:nvSpPr>
          <p:cNvPr id="19" name="Tekstfelt 18"/>
          <p:cNvSpPr txBox="1"/>
          <p:nvPr/>
        </p:nvSpPr>
        <p:spPr>
          <a:xfrm>
            <a:off x="10025929" y="553065"/>
            <a:ext cx="1549148" cy="584775"/>
          </a:xfrm>
          <a:prstGeom prst="rect">
            <a:avLst/>
          </a:prstGeom>
          <a:noFill/>
        </p:spPr>
        <p:txBody>
          <a:bodyPr wrap="square" rtlCol="0">
            <a:spAutoFit/>
          </a:bodyPr>
          <a:lstStyle/>
          <a:p>
            <a:r>
              <a:rPr lang="da-DK" sz="1600" b="1" dirty="0" smtClean="0"/>
              <a:t>Forordninger Direktiver</a:t>
            </a:r>
            <a:endParaRPr lang="da-DK" sz="1600" b="1" dirty="0"/>
          </a:p>
        </p:txBody>
      </p:sp>
      <p:sp>
        <p:nvSpPr>
          <p:cNvPr id="21" name="Rektangel 20"/>
          <p:cNvSpPr/>
          <p:nvPr/>
        </p:nvSpPr>
        <p:spPr>
          <a:xfrm>
            <a:off x="10261289" y="1843863"/>
            <a:ext cx="1603739" cy="62547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00" b="1" dirty="0">
              <a:latin typeface="Times New Roman" panose="02020603050405020304" pitchFamily="18" charset="0"/>
              <a:cs typeface="Times New Roman" panose="02020603050405020304" pitchFamily="18" charset="0"/>
            </a:endParaRPr>
          </a:p>
        </p:txBody>
      </p:sp>
      <p:sp>
        <p:nvSpPr>
          <p:cNvPr id="22" name="Tekstfelt 21"/>
          <p:cNvSpPr txBox="1"/>
          <p:nvPr/>
        </p:nvSpPr>
        <p:spPr>
          <a:xfrm>
            <a:off x="10459363" y="1929885"/>
            <a:ext cx="1357071" cy="369332"/>
          </a:xfrm>
          <a:prstGeom prst="rect">
            <a:avLst/>
          </a:prstGeom>
          <a:noFill/>
        </p:spPr>
        <p:txBody>
          <a:bodyPr wrap="square" rtlCol="0">
            <a:spAutoFit/>
          </a:bodyPr>
          <a:lstStyle/>
          <a:p>
            <a:r>
              <a:rPr lang="da-DK" dirty="0" smtClean="0"/>
              <a:t>EU domstol</a:t>
            </a:r>
            <a:endParaRPr lang="da-DK" dirty="0"/>
          </a:p>
        </p:txBody>
      </p:sp>
      <p:cxnSp>
        <p:nvCxnSpPr>
          <p:cNvPr id="24" name="Lige pilforbindelse 23"/>
          <p:cNvCxnSpPr/>
          <p:nvPr/>
        </p:nvCxnSpPr>
        <p:spPr>
          <a:xfrm>
            <a:off x="11110603" y="1230052"/>
            <a:ext cx="13647" cy="454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Lige pilforbindelse 25"/>
          <p:cNvCxnSpPr/>
          <p:nvPr/>
        </p:nvCxnSpPr>
        <p:spPr>
          <a:xfrm>
            <a:off x="11163869" y="2276475"/>
            <a:ext cx="0" cy="6596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Tekstfelt 26"/>
          <p:cNvSpPr txBox="1"/>
          <p:nvPr/>
        </p:nvSpPr>
        <p:spPr>
          <a:xfrm>
            <a:off x="10426890" y="2924175"/>
            <a:ext cx="1460310" cy="1077218"/>
          </a:xfrm>
          <a:prstGeom prst="rect">
            <a:avLst/>
          </a:prstGeom>
          <a:noFill/>
        </p:spPr>
        <p:txBody>
          <a:bodyPr wrap="square" rtlCol="0">
            <a:spAutoFit/>
          </a:bodyPr>
          <a:lstStyle/>
          <a:p>
            <a:r>
              <a:rPr lang="da-DK" sz="1600" dirty="0" smtClean="0"/>
              <a:t>Fortolkende afgørelser med retsvirkning i EU-området</a:t>
            </a:r>
            <a:endParaRPr lang="da-DK" sz="1600" dirty="0"/>
          </a:p>
        </p:txBody>
      </p:sp>
      <p:sp>
        <p:nvSpPr>
          <p:cNvPr id="28" name="Tekstfelt 27"/>
          <p:cNvSpPr txBox="1"/>
          <p:nvPr/>
        </p:nvSpPr>
        <p:spPr>
          <a:xfrm>
            <a:off x="2099467" y="4663253"/>
            <a:ext cx="1584326" cy="523220"/>
          </a:xfrm>
          <a:prstGeom prst="rect">
            <a:avLst/>
          </a:prstGeom>
          <a:noFill/>
        </p:spPr>
        <p:txBody>
          <a:bodyPr wrap="square" rtlCol="0">
            <a:spAutoFit/>
          </a:bodyPr>
          <a:lstStyle/>
          <a:p>
            <a:r>
              <a:rPr lang="da-DK" sz="1400" b="1" dirty="0" err="1" smtClean="0"/>
              <a:t>Admini</a:t>
            </a:r>
            <a:r>
              <a:rPr lang="da-DK" sz="1400" b="1" dirty="0" smtClean="0"/>
              <a:t>-</a:t>
            </a:r>
            <a:br>
              <a:rPr lang="da-DK" sz="1400" b="1" dirty="0" smtClean="0"/>
            </a:br>
            <a:r>
              <a:rPr lang="da-DK" sz="1400" b="1" dirty="0" err="1" smtClean="0"/>
              <a:t>stration</a:t>
            </a:r>
            <a:endParaRPr lang="da-DK" sz="1400" b="1" dirty="0"/>
          </a:p>
        </p:txBody>
      </p:sp>
      <p:sp>
        <p:nvSpPr>
          <p:cNvPr id="12" name="Tekstfelt 11"/>
          <p:cNvSpPr txBox="1"/>
          <p:nvPr/>
        </p:nvSpPr>
        <p:spPr>
          <a:xfrm>
            <a:off x="10153496" y="1228357"/>
            <a:ext cx="970754" cy="307777"/>
          </a:xfrm>
          <a:prstGeom prst="rect">
            <a:avLst/>
          </a:prstGeom>
          <a:noFill/>
        </p:spPr>
        <p:txBody>
          <a:bodyPr wrap="square" rtlCol="0">
            <a:spAutoFit/>
          </a:bodyPr>
          <a:lstStyle/>
          <a:p>
            <a:r>
              <a:rPr lang="da-DK" sz="1400" dirty="0" smtClean="0"/>
              <a:t>Retstvister</a:t>
            </a:r>
            <a:endParaRPr lang="da-DK" sz="1400" dirty="0"/>
          </a:p>
        </p:txBody>
      </p:sp>
      <p:sp>
        <p:nvSpPr>
          <p:cNvPr id="14" name="Tekstfelt 13"/>
          <p:cNvSpPr txBox="1"/>
          <p:nvPr/>
        </p:nvSpPr>
        <p:spPr>
          <a:xfrm>
            <a:off x="245660" y="6266890"/>
            <a:ext cx="4593420" cy="307777"/>
          </a:xfrm>
          <a:prstGeom prst="rect">
            <a:avLst/>
          </a:prstGeom>
          <a:noFill/>
        </p:spPr>
        <p:txBody>
          <a:bodyPr wrap="square" rtlCol="0">
            <a:spAutoFit/>
          </a:bodyPr>
          <a:lstStyle/>
          <a:p>
            <a:r>
              <a:rPr lang="da-DK" sz="1400" dirty="0" smtClean="0"/>
              <a:t>*</a:t>
            </a:r>
            <a:r>
              <a:rPr lang="da-DK" sz="1400" dirty="0" smtClean="0">
                <a:hlinkClick r:id="rId8"/>
              </a:rPr>
              <a:t>Kvalificeret flertal </a:t>
            </a:r>
            <a:r>
              <a:rPr lang="da-DK" sz="1400" dirty="0" smtClean="0"/>
              <a:t>i Rådet i de fleste af sagerne</a:t>
            </a:r>
            <a:endParaRPr lang="da-DK" sz="1400" dirty="0"/>
          </a:p>
        </p:txBody>
      </p:sp>
    </p:spTree>
    <p:extLst>
      <p:ext uri="{BB962C8B-B14F-4D97-AF65-F5344CB8AC3E}">
        <p14:creationId xmlns:p14="http://schemas.microsoft.com/office/powerpoint/2010/main" val="3696019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1619250" y="879120"/>
            <a:ext cx="194468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da-DK" altLang="da-DK" sz="1600" b="1" dirty="0"/>
              <a:t>BIPOLÆRT – 1945-1990</a:t>
            </a:r>
          </a:p>
        </p:txBody>
      </p:sp>
      <p:sp>
        <p:nvSpPr>
          <p:cNvPr id="2051" name="Oval 5"/>
          <p:cNvSpPr>
            <a:spLocks noChangeArrowheads="1"/>
          </p:cNvSpPr>
          <p:nvPr/>
        </p:nvSpPr>
        <p:spPr bwMode="auto">
          <a:xfrm>
            <a:off x="2820988" y="903288"/>
            <a:ext cx="1295400" cy="10795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endParaRPr lang="da-DK" altLang="da-DK"/>
          </a:p>
        </p:txBody>
      </p:sp>
      <p:sp>
        <p:nvSpPr>
          <p:cNvPr id="2052" name="Oval 6"/>
          <p:cNvSpPr>
            <a:spLocks noChangeArrowheads="1"/>
          </p:cNvSpPr>
          <p:nvPr/>
        </p:nvSpPr>
        <p:spPr bwMode="auto">
          <a:xfrm>
            <a:off x="7248525" y="896938"/>
            <a:ext cx="1295400" cy="1079500"/>
          </a:xfrm>
          <a:prstGeom prst="ellipse">
            <a:avLst/>
          </a:prstGeom>
          <a:solidFill>
            <a:srgbClr val="FED6E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endParaRPr lang="da-DK" altLang="da-DK"/>
          </a:p>
        </p:txBody>
      </p:sp>
      <p:sp>
        <p:nvSpPr>
          <p:cNvPr id="2053" name="Text Box 7"/>
          <p:cNvSpPr txBox="1">
            <a:spLocks noChangeArrowheads="1"/>
          </p:cNvSpPr>
          <p:nvPr/>
        </p:nvSpPr>
        <p:spPr bwMode="auto">
          <a:xfrm>
            <a:off x="3106738" y="1149351"/>
            <a:ext cx="10096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da-DK" altLang="da-DK" b="1"/>
              <a:t>USA</a:t>
            </a:r>
            <a:br>
              <a:rPr lang="da-DK" altLang="da-DK" b="1"/>
            </a:br>
            <a:r>
              <a:rPr lang="da-DK" altLang="da-DK" b="1"/>
              <a:t>NATO</a:t>
            </a:r>
          </a:p>
        </p:txBody>
      </p:sp>
      <p:sp>
        <p:nvSpPr>
          <p:cNvPr id="2054" name="Text Box 8"/>
          <p:cNvSpPr txBox="1">
            <a:spLocks noChangeArrowheads="1"/>
          </p:cNvSpPr>
          <p:nvPr/>
        </p:nvSpPr>
        <p:spPr bwMode="auto">
          <a:xfrm>
            <a:off x="7286625" y="1158876"/>
            <a:ext cx="1295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da-DK" altLang="da-DK" b="1"/>
              <a:t>SOVJET</a:t>
            </a:r>
            <a:br>
              <a:rPr lang="da-DK" altLang="da-DK" b="1"/>
            </a:br>
            <a:r>
              <a:rPr lang="da-DK" altLang="da-DK" b="1"/>
              <a:t>Warzawapagt</a:t>
            </a:r>
          </a:p>
        </p:txBody>
      </p:sp>
      <p:sp>
        <p:nvSpPr>
          <p:cNvPr id="2055" name="Line 9"/>
          <p:cNvSpPr>
            <a:spLocks noChangeShapeType="1"/>
          </p:cNvSpPr>
          <p:nvPr/>
        </p:nvSpPr>
        <p:spPr bwMode="auto">
          <a:xfrm>
            <a:off x="4414838" y="1552575"/>
            <a:ext cx="2195512" cy="15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056" name="Text Box 10"/>
          <p:cNvSpPr txBox="1">
            <a:spLocks noChangeArrowheads="1"/>
          </p:cNvSpPr>
          <p:nvPr/>
        </p:nvSpPr>
        <p:spPr bwMode="auto">
          <a:xfrm>
            <a:off x="4295775" y="946151"/>
            <a:ext cx="25923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da-DK" altLang="da-DK" b="1"/>
              <a:t>Kold krig – alliancesystemer</a:t>
            </a:r>
            <a:br>
              <a:rPr lang="da-DK" altLang="da-DK" b="1"/>
            </a:br>
            <a:r>
              <a:rPr lang="da-DK" altLang="da-DK" b="1"/>
              <a:t>Perioder med afspænding</a:t>
            </a:r>
          </a:p>
        </p:txBody>
      </p:sp>
      <p:sp>
        <p:nvSpPr>
          <p:cNvPr id="2057" name="Text Box 11"/>
          <p:cNvSpPr txBox="1">
            <a:spLocks noChangeArrowheads="1"/>
          </p:cNvSpPr>
          <p:nvPr/>
        </p:nvSpPr>
        <p:spPr bwMode="auto">
          <a:xfrm>
            <a:off x="4386263" y="1619808"/>
            <a:ext cx="29527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da-DK" altLang="da-DK" dirty="0"/>
              <a:t>Ideologisk-</a:t>
            </a:r>
            <a:r>
              <a:rPr lang="da-DK" altLang="da-DK" dirty="0">
                <a:hlinkClick r:id="rId2"/>
              </a:rPr>
              <a:t>økonomisk </a:t>
            </a:r>
            <a:r>
              <a:rPr lang="da-DK" altLang="da-DK" dirty="0"/>
              <a:t>kappestrid</a:t>
            </a:r>
            <a:br>
              <a:rPr lang="da-DK" altLang="da-DK" dirty="0"/>
            </a:br>
            <a:r>
              <a:rPr lang="da-DK" altLang="da-DK" dirty="0"/>
              <a:t>Militær </a:t>
            </a:r>
            <a:r>
              <a:rPr lang="da-DK" altLang="da-DK" dirty="0">
                <a:hlinkClick r:id="rId3"/>
              </a:rPr>
              <a:t>oprustning</a:t>
            </a:r>
            <a:r>
              <a:rPr lang="da-DK" altLang="da-DK" dirty="0"/>
              <a:t/>
            </a:r>
            <a:br>
              <a:rPr lang="da-DK" altLang="da-DK" dirty="0"/>
            </a:br>
            <a:r>
              <a:rPr lang="da-DK" altLang="da-DK" dirty="0"/>
              <a:t>Terrorbalance</a:t>
            </a:r>
          </a:p>
        </p:txBody>
      </p:sp>
      <p:sp>
        <p:nvSpPr>
          <p:cNvPr id="2058" name="Text Box 12"/>
          <p:cNvSpPr txBox="1">
            <a:spLocks noChangeArrowheads="1"/>
          </p:cNvSpPr>
          <p:nvPr/>
        </p:nvSpPr>
        <p:spPr bwMode="auto">
          <a:xfrm>
            <a:off x="2182813" y="3176589"/>
            <a:ext cx="2500312"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da-DK" altLang="da-DK" sz="1600" b="1"/>
              <a:t>UNIPOLÆRT 1990 – 2015/20 </a:t>
            </a:r>
          </a:p>
        </p:txBody>
      </p:sp>
      <p:sp>
        <p:nvSpPr>
          <p:cNvPr id="2059" name="Oval 13"/>
          <p:cNvSpPr>
            <a:spLocks noChangeArrowheads="1"/>
          </p:cNvSpPr>
          <p:nvPr/>
        </p:nvSpPr>
        <p:spPr bwMode="auto">
          <a:xfrm>
            <a:off x="5046664" y="2927351"/>
            <a:ext cx="1208087" cy="9382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endParaRPr lang="da-DK" altLang="da-DK"/>
          </a:p>
        </p:txBody>
      </p:sp>
      <p:sp>
        <p:nvSpPr>
          <p:cNvPr id="2060" name="Text Box 14"/>
          <p:cNvSpPr txBox="1">
            <a:spLocks noChangeArrowheads="1"/>
          </p:cNvSpPr>
          <p:nvPr/>
        </p:nvSpPr>
        <p:spPr bwMode="auto">
          <a:xfrm>
            <a:off x="5360988" y="3122614"/>
            <a:ext cx="10080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da-DK" altLang="da-DK" b="1"/>
              <a:t>USA</a:t>
            </a:r>
            <a:br>
              <a:rPr lang="da-DK" altLang="da-DK" b="1"/>
            </a:br>
            <a:r>
              <a:rPr lang="da-DK" altLang="da-DK" b="1"/>
              <a:t>NATO</a:t>
            </a:r>
          </a:p>
        </p:txBody>
      </p:sp>
      <p:sp>
        <p:nvSpPr>
          <p:cNvPr id="2061" name="Oval 15"/>
          <p:cNvSpPr>
            <a:spLocks noChangeArrowheads="1"/>
          </p:cNvSpPr>
          <p:nvPr/>
        </p:nvSpPr>
        <p:spPr bwMode="auto">
          <a:xfrm>
            <a:off x="2870200" y="3741738"/>
            <a:ext cx="846138" cy="647700"/>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endParaRPr lang="da-DK" altLang="da-DK"/>
          </a:p>
        </p:txBody>
      </p:sp>
      <p:sp>
        <p:nvSpPr>
          <p:cNvPr id="2062" name="Oval 16"/>
          <p:cNvSpPr>
            <a:spLocks noChangeArrowheads="1"/>
          </p:cNvSpPr>
          <p:nvPr/>
        </p:nvSpPr>
        <p:spPr bwMode="auto">
          <a:xfrm>
            <a:off x="4151314" y="4165600"/>
            <a:ext cx="649287" cy="554038"/>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endParaRPr lang="da-DK" altLang="da-DK"/>
          </a:p>
        </p:txBody>
      </p:sp>
      <p:sp>
        <p:nvSpPr>
          <p:cNvPr id="2063" name="Oval 17"/>
          <p:cNvSpPr>
            <a:spLocks noChangeArrowheads="1"/>
          </p:cNvSpPr>
          <p:nvPr/>
        </p:nvSpPr>
        <p:spPr bwMode="auto">
          <a:xfrm>
            <a:off x="7932738" y="3741739"/>
            <a:ext cx="576262" cy="554037"/>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endParaRPr lang="da-DK" altLang="da-DK"/>
          </a:p>
        </p:txBody>
      </p:sp>
      <p:sp>
        <p:nvSpPr>
          <p:cNvPr id="2064" name="Oval 18"/>
          <p:cNvSpPr>
            <a:spLocks noChangeArrowheads="1"/>
          </p:cNvSpPr>
          <p:nvPr/>
        </p:nvSpPr>
        <p:spPr bwMode="auto">
          <a:xfrm>
            <a:off x="7061201" y="4127500"/>
            <a:ext cx="576263" cy="554038"/>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endParaRPr lang="da-DK" altLang="da-DK"/>
          </a:p>
        </p:txBody>
      </p:sp>
      <p:sp>
        <p:nvSpPr>
          <p:cNvPr id="2065" name="Oval 19"/>
          <p:cNvSpPr>
            <a:spLocks noChangeArrowheads="1"/>
          </p:cNvSpPr>
          <p:nvPr/>
        </p:nvSpPr>
        <p:spPr bwMode="auto">
          <a:xfrm>
            <a:off x="7140576" y="2968625"/>
            <a:ext cx="792163" cy="719138"/>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endParaRPr lang="da-DK" altLang="da-DK"/>
          </a:p>
        </p:txBody>
      </p:sp>
      <p:sp>
        <p:nvSpPr>
          <p:cNvPr id="2066" name="Text Box 20"/>
          <p:cNvSpPr txBox="1">
            <a:spLocks noChangeArrowheads="1"/>
          </p:cNvSpPr>
          <p:nvPr/>
        </p:nvSpPr>
        <p:spPr bwMode="auto">
          <a:xfrm>
            <a:off x="3073400" y="3959225"/>
            <a:ext cx="719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da-DK" altLang="da-DK"/>
              <a:t>EU</a:t>
            </a:r>
          </a:p>
        </p:txBody>
      </p:sp>
      <p:sp>
        <p:nvSpPr>
          <p:cNvPr id="2067" name="Text Box 21"/>
          <p:cNvSpPr txBox="1">
            <a:spLocks noChangeArrowheads="1"/>
          </p:cNvSpPr>
          <p:nvPr/>
        </p:nvSpPr>
        <p:spPr bwMode="auto">
          <a:xfrm>
            <a:off x="7239000" y="3105150"/>
            <a:ext cx="647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da-DK" altLang="da-DK"/>
              <a:t>Kina</a:t>
            </a:r>
          </a:p>
        </p:txBody>
      </p:sp>
      <p:sp>
        <p:nvSpPr>
          <p:cNvPr id="2068" name="Text Box 22"/>
          <p:cNvSpPr txBox="1">
            <a:spLocks noChangeArrowheads="1"/>
          </p:cNvSpPr>
          <p:nvPr/>
        </p:nvSpPr>
        <p:spPr bwMode="auto">
          <a:xfrm>
            <a:off x="7045325" y="4213225"/>
            <a:ext cx="647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da-DK" altLang="da-DK"/>
              <a:t>Indien</a:t>
            </a:r>
          </a:p>
        </p:txBody>
      </p:sp>
      <p:sp>
        <p:nvSpPr>
          <p:cNvPr id="2069" name="Text Box 23"/>
          <p:cNvSpPr txBox="1">
            <a:spLocks noChangeArrowheads="1"/>
          </p:cNvSpPr>
          <p:nvPr/>
        </p:nvSpPr>
        <p:spPr bwMode="auto">
          <a:xfrm>
            <a:off x="7918450" y="3865563"/>
            <a:ext cx="647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da-DK" altLang="da-DK"/>
              <a:t>Japan</a:t>
            </a:r>
          </a:p>
        </p:txBody>
      </p:sp>
      <p:sp>
        <p:nvSpPr>
          <p:cNvPr id="2070" name="Text Box 24"/>
          <p:cNvSpPr txBox="1">
            <a:spLocks noChangeArrowheads="1"/>
          </p:cNvSpPr>
          <p:nvPr/>
        </p:nvSpPr>
        <p:spPr bwMode="auto">
          <a:xfrm>
            <a:off x="4105275" y="4279900"/>
            <a:ext cx="1079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da-DK" altLang="da-DK"/>
              <a:t>Rusland</a:t>
            </a:r>
          </a:p>
        </p:txBody>
      </p:sp>
      <p:sp>
        <p:nvSpPr>
          <p:cNvPr id="2071" name="Line 25"/>
          <p:cNvSpPr>
            <a:spLocks noChangeShapeType="1"/>
          </p:cNvSpPr>
          <p:nvPr/>
        </p:nvSpPr>
        <p:spPr bwMode="auto">
          <a:xfrm flipH="1">
            <a:off x="3868738" y="3605214"/>
            <a:ext cx="1079500" cy="28733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072" name="Line 26"/>
          <p:cNvSpPr>
            <a:spLocks noChangeShapeType="1"/>
          </p:cNvSpPr>
          <p:nvPr/>
        </p:nvSpPr>
        <p:spPr bwMode="auto">
          <a:xfrm flipH="1">
            <a:off x="4852989" y="4035426"/>
            <a:ext cx="720725"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073" name="Line 27"/>
          <p:cNvSpPr>
            <a:spLocks noChangeShapeType="1"/>
          </p:cNvSpPr>
          <p:nvPr/>
        </p:nvSpPr>
        <p:spPr bwMode="auto">
          <a:xfrm>
            <a:off x="6343650" y="3716339"/>
            <a:ext cx="1543050" cy="26828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074" name="Line 28"/>
          <p:cNvSpPr>
            <a:spLocks noChangeShapeType="1"/>
          </p:cNvSpPr>
          <p:nvPr/>
        </p:nvSpPr>
        <p:spPr bwMode="auto">
          <a:xfrm>
            <a:off x="6227763" y="3114676"/>
            <a:ext cx="876300" cy="68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075" name="Line 29"/>
          <p:cNvSpPr>
            <a:spLocks noChangeShapeType="1"/>
          </p:cNvSpPr>
          <p:nvPr/>
        </p:nvSpPr>
        <p:spPr bwMode="auto">
          <a:xfrm>
            <a:off x="6354764" y="3910014"/>
            <a:ext cx="503237"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076" name="Tekstfelt 1"/>
          <p:cNvSpPr txBox="1">
            <a:spLocks noChangeArrowheads="1"/>
          </p:cNvSpPr>
          <p:nvPr/>
        </p:nvSpPr>
        <p:spPr bwMode="auto">
          <a:xfrm>
            <a:off x="2032001" y="4948238"/>
            <a:ext cx="2701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r>
              <a:rPr lang="da-DK" altLang="da-DK" sz="1600" b="1"/>
              <a:t>MULTIPOLÆRT 2020? - ?</a:t>
            </a:r>
            <a:br>
              <a:rPr lang="da-DK" altLang="da-DK" sz="1600" b="1"/>
            </a:br>
            <a:r>
              <a:rPr lang="da-DK" altLang="da-DK" sz="1600" b="1"/>
              <a:t>- med bipolære træk?</a:t>
            </a:r>
          </a:p>
        </p:txBody>
      </p:sp>
      <p:sp>
        <p:nvSpPr>
          <p:cNvPr id="2077" name="Oval 15"/>
          <p:cNvSpPr>
            <a:spLocks noChangeArrowheads="1"/>
          </p:cNvSpPr>
          <p:nvPr/>
        </p:nvSpPr>
        <p:spPr bwMode="auto">
          <a:xfrm>
            <a:off x="3405189" y="5581651"/>
            <a:ext cx="787399" cy="523875"/>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endParaRPr lang="da-DK" altLang="da-DK"/>
          </a:p>
        </p:txBody>
      </p:sp>
      <p:sp>
        <p:nvSpPr>
          <p:cNvPr id="2078" name="Tekstfelt 2"/>
          <p:cNvSpPr txBox="1">
            <a:spLocks noChangeArrowheads="1"/>
          </p:cNvSpPr>
          <p:nvPr/>
        </p:nvSpPr>
        <p:spPr bwMode="auto">
          <a:xfrm>
            <a:off x="3590328" y="5689600"/>
            <a:ext cx="723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r>
              <a:rPr lang="da-DK" altLang="da-DK" dirty="0"/>
              <a:t>EU</a:t>
            </a:r>
          </a:p>
        </p:txBody>
      </p:sp>
      <p:sp>
        <p:nvSpPr>
          <p:cNvPr id="2079" name="Oval 13"/>
          <p:cNvSpPr>
            <a:spLocks noChangeArrowheads="1"/>
          </p:cNvSpPr>
          <p:nvPr/>
        </p:nvSpPr>
        <p:spPr bwMode="auto">
          <a:xfrm>
            <a:off x="6665914" y="4908550"/>
            <a:ext cx="758825" cy="6921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endParaRPr lang="da-DK" altLang="da-DK"/>
          </a:p>
        </p:txBody>
      </p:sp>
      <p:sp>
        <p:nvSpPr>
          <p:cNvPr id="2080" name="Text Box 14"/>
          <p:cNvSpPr txBox="1">
            <a:spLocks noChangeArrowheads="1"/>
          </p:cNvSpPr>
          <p:nvPr/>
        </p:nvSpPr>
        <p:spPr bwMode="auto">
          <a:xfrm>
            <a:off x="6705601" y="4960938"/>
            <a:ext cx="10080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da-DK" altLang="da-DK" sz="1600" b="1"/>
              <a:t>USA</a:t>
            </a:r>
            <a:br>
              <a:rPr lang="da-DK" altLang="da-DK" sz="1600" b="1"/>
            </a:br>
            <a:r>
              <a:rPr lang="da-DK" altLang="da-DK" sz="1600" b="1"/>
              <a:t>NATO</a:t>
            </a:r>
          </a:p>
        </p:txBody>
      </p:sp>
      <p:sp>
        <p:nvSpPr>
          <p:cNvPr id="2081" name="Oval 19"/>
          <p:cNvSpPr>
            <a:spLocks noChangeArrowheads="1"/>
          </p:cNvSpPr>
          <p:nvPr/>
        </p:nvSpPr>
        <p:spPr bwMode="auto">
          <a:xfrm>
            <a:off x="4987926" y="4881564"/>
            <a:ext cx="792163" cy="719137"/>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endParaRPr lang="da-DK" altLang="da-DK"/>
          </a:p>
        </p:txBody>
      </p:sp>
      <p:sp>
        <p:nvSpPr>
          <p:cNvPr id="2082" name="Text Box 21"/>
          <p:cNvSpPr txBox="1">
            <a:spLocks noChangeArrowheads="1"/>
          </p:cNvSpPr>
          <p:nvPr/>
        </p:nvSpPr>
        <p:spPr bwMode="auto">
          <a:xfrm>
            <a:off x="5124450" y="5081589"/>
            <a:ext cx="6477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da-DK" altLang="da-DK" sz="1600" b="1"/>
              <a:t>Kina</a:t>
            </a:r>
            <a:endParaRPr lang="da-DK" altLang="da-DK" b="1"/>
          </a:p>
        </p:txBody>
      </p:sp>
      <p:sp>
        <p:nvSpPr>
          <p:cNvPr id="2083" name="Oval 18"/>
          <p:cNvSpPr>
            <a:spLocks noChangeArrowheads="1"/>
          </p:cNvSpPr>
          <p:nvPr/>
        </p:nvSpPr>
        <p:spPr bwMode="auto">
          <a:xfrm>
            <a:off x="5973763" y="5970589"/>
            <a:ext cx="785813" cy="633410"/>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endParaRPr lang="da-DK" altLang="da-DK"/>
          </a:p>
        </p:txBody>
      </p:sp>
      <p:sp>
        <p:nvSpPr>
          <p:cNvPr id="2084" name="Tekstfelt 4"/>
          <p:cNvSpPr txBox="1">
            <a:spLocks noChangeArrowheads="1"/>
          </p:cNvSpPr>
          <p:nvPr/>
        </p:nvSpPr>
        <p:spPr bwMode="auto">
          <a:xfrm>
            <a:off x="6024046" y="6072189"/>
            <a:ext cx="709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r>
              <a:rPr lang="da-DK" altLang="da-DK" dirty="0"/>
              <a:t>Indien</a:t>
            </a:r>
          </a:p>
        </p:txBody>
      </p:sp>
      <p:sp>
        <p:nvSpPr>
          <p:cNvPr id="2085" name="Oval 19"/>
          <p:cNvSpPr>
            <a:spLocks noChangeArrowheads="1"/>
          </p:cNvSpPr>
          <p:nvPr/>
        </p:nvSpPr>
        <p:spPr bwMode="auto">
          <a:xfrm>
            <a:off x="4421189" y="5970589"/>
            <a:ext cx="763587" cy="554037"/>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endParaRPr lang="da-DK" altLang="da-DK"/>
          </a:p>
        </p:txBody>
      </p:sp>
      <p:sp>
        <p:nvSpPr>
          <p:cNvPr id="2086" name="Oval 19"/>
          <p:cNvSpPr>
            <a:spLocks noChangeArrowheads="1"/>
          </p:cNvSpPr>
          <p:nvPr/>
        </p:nvSpPr>
        <p:spPr bwMode="auto">
          <a:xfrm>
            <a:off x="7240588" y="5970589"/>
            <a:ext cx="692150" cy="649287"/>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endParaRPr lang="da-DK" altLang="da-DK"/>
          </a:p>
        </p:txBody>
      </p:sp>
      <p:sp>
        <p:nvSpPr>
          <p:cNvPr id="2087" name="Tekstfelt 6"/>
          <p:cNvSpPr txBox="1">
            <a:spLocks noChangeArrowheads="1"/>
          </p:cNvSpPr>
          <p:nvPr/>
        </p:nvSpPr>
        <p:spPr bwMode="auto">
          <a:xfrm>
            <a:off x="4400551" y="6057900"/>
            <a:ext cx="9239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r>
              <a:rPr lang="da-DK" altLang="da-DK"/>
              <a:t>Brazilien</a:t>
            </a:r>
          </a:p>
        </p:txBody>
      </p:sp>
      <p:sp>
        <p:nvSpPr>
          <p:cNvPr id="2088" name="Tekstfelt 7"/>
          <p:cNvSpPr txBox="1">
            <a:spLocks noChangeArrowheads="1"/>
          </p:cNvSpPr>
          <p:nvPr/>
        </p:nvSpPr>
        <p:spPr bwMode="auto">
          <a:xfrm>
            <a:off x="7204075" y="6105526"/>
            <a:ext cx="977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r>
              <a:rPr lang="da-DK" altLang="da-DK"/>
              <a:t>Rusland</a:t>
            </a:r>
          </a:p>
        </p:txBody>
      </p:sp>
      <p:cxnSp>
        <p:nvCxnSpPr>
          <p:cNvPr id="10" name="Lige forbindelse 9"/>
          <p:cNvCxnSpPr/>
          <p:nvPr/>
        </p:nvCxnSpPr>
        <p:spPr>
          <a:xfrm flipV="1">
            <a:off x="4194176" y="5405439"/>
            <a:ext cx="754063" cy="365125"/>
          </a:xfrm>
          <a:prstGeom prst="line">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cxnSp>
        <p:nvCxnSpPr>
          <p:cNvPr id="47" name="Lige forbindelse 46"/>
          <p:cNvCxnSpPr/>
          <p:nvPr/>
        </p:nvCxnSpPr>
        <p:spPr>
          <a:xfrm>
            <a:off x="5770564" y="5118100"/>
            <a:ext cx="885825" cy="14288"/>
          </a:xfrm>
          <a:prstGeom prst="line">
            <a:avLst/>
          </a:prstGeom>
          <a:ln w="38100">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48" name="Lige forbindelse 47"/>
          <p:cNvCxnSpPr>
            <a:endCxn id="2079" idx="2"/>
          </p:cNvCxnSpPr>
          <p:nvPr/>
        </p:nvCxnSpPr>
        <p:spPr>
          <a:xfrm flipV="1">
            <a:off x="5059363" y="5254625"/>
            <a:ext cx="1606550" cy="774700"/>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49" name="Lige forbindelse 48"/>
          <p:cNvCxnSpPr>
            <a:endCxn id="2081" idx="4"/>
          </p:cNvCxnSpPr>
          <p:nvPr/>
        </p:nvCxnSpPr>
        <p:spPr>
          <a:xfrm flipV="1">
            <a:off x="4953000" y="5600701"/>
            <a:ext cx="431800" cy="354013"/>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50" name="Lige forbindelse 49"/>
          <p:cNvCxnSpPr/>
          <p:nvPr/>
        </p:nvCxnSpPr>
        <p:spPr>
          <a:xfrm>
            <a:off x="6624828" y="6043613"/>
            <a:ext cx="685800" cy="79375"/>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54" name="Lige forbindelse 53"/>
          <p:cNvCxnSpPr>
            <a:endCxn id="2083" idx="7"/>
          </p:cNvCxnSpPr>
          <p:nvPr/>
        </p:nvCxnSpPr>
        <p:spPr>
          <a:xfrm flipH="1">
            <a:off x="6644496" y="5443538"/>
            <a:ext cx="81744" cy="619812"/>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58" name="Lige forbindelse 57"/>
          <p:cNvCxnSpPr>
            <a:endCxn id="2084" idx="1"/>
          </p:cNvCxnSpPr>
          <p:nvPr/>
        </p:nvCxnSpPr>
        <p:spPr>
          <a:xfrm>
            <a:off x="5235059" y="6223001"/>
            <a:ext cx="788987" cy="3175"/>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60" name="Lige forbindelse 59"/>
          <p:cNvCxnSpPr>
            <a:endCxn id="2087" idx="1"/>
          </p:cNvCxnSpPr>
          <p:nvPr/>
        </p:nvCxnSpPr>
        <p:spPr>
          <a:xfrm>
            <a:off x="3967164" y="6084888"/>
            <a:ext cx="433387" cy="125412"/>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69" name="Lige forbindelse 68"/>
          <p:cNvCxnSpPr/>
          <p:nvPr/>
        </p:nvCxnSpPr>
        <p:spPr>
          <a:xfrm>
            <a:off x="7343385" y="5509141"/>
            <a:ext cx="265112" cy="425450"/>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2" name="Tekstfelt 1"/>
          <p:cNvSpPr txBox="1"/>
          <p:nvPr/>
        </p:nvSpPr>
        <p:spPr>
          <a:xfrm>
            <a:off x="8582025" y="5777707"/>
            <a:ext cx="2249179" cy="830997"/>
          </a:xfrm>
          <a:prstGeom prst="rect">
            <a:avLst/>
          </a:prstGeom>
          <a:noFill/>
        </p:spPr>
        <p:txBody>
          <a:bodyPr wrap="square" rtlCol="0">
            <a:spAutoFit/>
          </a:bodyPr>
          <a:lstStyle/>
          <a:p>
            <a:r>
              <a:rPr lang="da-DK" sz="1400" b="1" dirty="0"/>
              <a:t>Magt</a:t>
            </a:r>
            <a:r>
              <a:rPr lang="da-DK" sz="1600" dirty="0"/>
              <a:t> baseret på ressourcer (</a:t>
            </a:r>
            <a:r>
              <a:rPr lang="da-DK" sz="1600" dirty="0">
                <a:hlinkClick r:id="rId4"/>
              </a:rPr>
              <a:t>BNP</a:t>
            </a:r>
            <a:r>
              <a:rPr lang="da-DK" sz="1600" dirty="0"/>
              <a:t>, </a:t>
            </a:r>
            <a:r>
              <a:rPr lang="da-DK" sz="1600" dirty="0">
                <a:hlinkClick r:id="rId5"/>
              </a:rPr>
              <a:t>militær</a:t>
            </a:r>
            <a:r>
              <a:rPr lang="da-DK" sz="1600" dirty="0"/>
              <a:t>, teknologi) og relationer</a:t>
            </a:r>
          </a:p>
        </p:txBody>
      </p:sp>
      <p:sp>
        <p:nvSpPr>
          <p:cNvPr id="51" name="Oval 19"/>
          <p:cNvSpPr>
            <a:spLocks noChangeArrowheads="1"/>
          </p:cNvSpPr>
          <p:nvPr/>
        </p:nvSpPr>
        <p:spPr bwMode="auto">
          <a:xfrm>
            <a:off x="7745439" y="5223777"/>
            <a:ext cx="663575" cy="468999"/>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endParaRPr lang="da-DK" altLang="da-DK"/>
          </a:p>
        </p:txBody>
      </p:sp>
      <p:sp>
        <p:nvSpPr>
          <p:cNvPr id="3" name="Tekstfelt 2"/>
          <p:cNvSpPr txBox="1"/>
          <p:nvPr/>
        </p:nvSpPr>
        <p:spPr>
          <a:xfrm>
            <a:off x="7851776" y="5324475"/>
            <a:ext cx="730249" cy="369332"/>
          </a:xfrm>
          <a:prstGeom prst="rect">
            <a:avLst/>
          </a:prstGeom>
          <a:noFill/>
        </p:spPr>
        <p:txBody>
          <a:bodyPr wrap="square" rtlCol="0">
            <a:spAutoFit/>
          </a:bodyPr>
          <a:lstStyle/>
          <a:p>
            <a:r>
              <a:rPr lang="da-DK" dirty="0"/>
              <a:t>UK</a:t>
            </a:r>
          </a:p>
        </p:txBody>
      </p:sp>
      <p:cxnSp>
        <p:nvCxnSpPr>
          <p:cNvPr id="53" name="Lige forbindelse 52"/>
          <p:cNvCxnSpPr/>
          <p:nvPr/>
        </p:nvCxnSpPr>
        <p:spPr>
          <a:xfrm>
            <a:off x="7413625" y="5051427"/>
            <a:ext cx="504825" cy="148325"/>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6" name="Tekstfelt 5"/>
          <p:cNvSpPr txBox="1"/>
          <p:nvPr/>
        </p:nvSpPr>
        <p:spPr>
          <a:xfrm>
            <a:off x="912366" y="253977"/>
            <a:ext cx="5112643" cy="400110"/>
          </a:xfrm>
          <a:prstGeom prst="rect">
            <a:avLst/>
          </a:prstGeom>
          <a:noFill/>
        </p:spPr>
        <p:txBody>
          <a:bodyPr wrap="square" rtlCol="0">
            <a:spAutoFit/>
          </a:bodyPr>
          <a:lstStyle/>
          <a:p>
            <a:r>
              <a:rPr lang="da-DK" sz="2000" b="1" dirty="0" err="1"/>
              <a:t>Brexit</a:t>
            </a:r>
            <a:r>
              <a:rPr lang="da-DK" sz="2000" b="1" dirty="0"/>
              <a:t>  -  globalt system og magtbalancer</a:t>
            </a:r>
          </a:p>
        </p:txBody>
      </p:sp>
    </p:spTree>
    <p:extLst>
      <p:ext uri="{BB962C8B-B14F-4D97-AF65-F5344CB8AC3E}">
        <p14:creationId xmlns:p14="http://schemas.microsoft.com/office/powerpoint/2010/main" val="3587451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941695" y="948690"/>
            <a:ext cx="10140287" cy="5632311"/>
          </a:xfrm>
          <a:prstGeom prst="rect">
            <a:avLst/>
          </a:prstGeom>
        </p:spPr>
        <p:txBody>
          <a:bodyPr wrap="square">
            <a:spAutoFit/>
          </a:bodyPr>
          <a:lstStyle/>
          <a:p>
            <a:r>
              <a:rPr lang="da-DK" b="1" dirty="0"/>
              <a:t>Frivillig udtræden af Unionen </a:t>
            </a:r>
            <a:r>
              <a:rPr lang="da-DK" dirty="0"/>
              <a:t/>
            </a:r>
            <a:br>
              <a:rPr lang="da-DK" dirty="0"/>
            </a:br>
            <a:r>
              <a:rPr lang="da-DK" dirty="0"/>
              <a:t/>
            </a:r>
            <a:br>
              <a:rPr lang="da-DK" dirty="0"/>
            </a:br>
            <a:r>
              <a:rPr lang="da-DK" dirty="0"/>
              <a:t>1. </a:t>
            </a:r>
            <a:br>
              <a:rPr lang="da-DK" dirty="0"/>
            </a:br>
            <a:r>
              <a:rPr lang="da-DK" dirty="0"/>
              <a:t>Enhver medlemsstat kan i overensstemmelse med sine forfatningsmæssige bestemmelser </a:t>
            </a:r>
            <a:br>
              <a:rPr lang="da-DK" dirty="0"/>
            </a:br>
            <a:r>
              <a:rPr lang="da-DK" dirty="0"/>
              <a:t>beslutte at udtræde af Unionen. </a:t>
            </a:r>
            <a:r>
              <a:rPr lang="da-DK" dirty="0" smtClean="0"/>
              <a:t/>
            </a:r>
            <a:br>
              <a:rPr lang="da-DK" dirty="0" smtClean="0"/>
            </a:br>
            <a:r>
              <a:rPr lang="da-DK" dirty="0"/>
              <a:t/>
            </a:r>
            <a:br>
              <a:rPr lang="da-DK" dirty="0"/>
            </a:br>
            <a:r>
              <a:rPr lang="da-DK" dirty="0"/>
              <a:t>2. </a:t>
            </a:r>
            <a:br>
              <a:rPr lang="da-DK" dirty="0"/>
            </a:br>
            <a:r>
              <a:rPr lang="da-DK" dirty="0"/>
              <a:t>Hvis en medlemsstat beslutter at udtræde, meddeler den det til Det Europæiske Råd. På </a:t>
            </a:r>
            <a:br>
              <a:rPr lang="da-DK" dirty="0"/>
            </a:br>
            <a:r>
              <a:rPr lang="da-DK" dirty="0"/>
              <a:t>baggrund af Det Europæiske Råds retningslinjer indgår Unionen en aftale med den pågældende stat </a:t>
            </a:r>
            <a:br>
              <a:rPr lang="da-DK" dirty="0"/>
            </a:br>
            <a:r>
              <a:rPr lang="da-DK" dirty="0"/>
              <a:t>om de nærmere bestemmelser for statens udtræden under hensyn til rammen for dens fremtidige </a:t>
            </a:r>
            <a:br>
              <a:rPr lang="da-DK" dirty="0"/>
            </a:br>
            <a:r>
              <a:rPr lang="da-DK" dirty="0"/>
              <a:t>forbindelser med Unionen. </a:t>
            </a:r>
            <a:r>
              <a:rPr lang="da-DK" dirty="0" smtClean="0"/>
              <a:t>…. </a:t>
            </a:r>
            <a:r>
              <a:rPr lang="da-DK" dirty="0"/>
              <a:t/>
            </a:r>
            <a:br>
              <a:rPr lang="da-DK" dirty="0"/>
            </a:br>
            <a:r>
              <a:rPr lang="da-DK" dirty="0"/>
              <a:t>Den indgås på Unionens vegne af Rådet, der træffer afgørelse med kvalificeret flertal efter Europa-</a:t>
            </a:r>
            <a:br>
              <a:rPr lang="da-DK" dirty="0"/>
            </a:br>
            <a:r>
              <a:rPr lang="da-DK" dirty="0"/>
              <a:t>Parlamentets godkendelse. </a:t>
            </a:r>
            <a:br>
              <a:rPr lang="da-DK" dirty="0"/>
            </a:br>
            <a:r>
              <a:rPr lang="da-DK" dirty="0"/>
              <a:t/>
            </a:r>
            <a:br>
              <a:rPr lang="da-DK" dirty="0"/>
            </a:br>
            <a:r>
              <a:rPr lang="da-DK" dirty="0" smtClean="0"/>
              <a:t>3</a:t>
            </a:r>
            <a:r>
              <a:rPr lang="da-DK" dirty="0"/>
              <a:t>. </a:t>
            </a:r>
            <a:br>
              <a:rPr lang="da-DK" dirty="0"/>
            </a:br>
            <a:r>
              <a:rPr lang="da-DK" dirty="0"/>
              <a:t>Forfatningen ophører med at finde anvendelse på den pågældende medlemsstat på datoen for </a:t>
            </a:r>
            <a:br>
              <a:rPr lang="da-DK" dirty="0"/>
            </a:br>
            <a:r>
              <a:rPr lang="da-DK" dirty="0"/>
              <a:t>udtrædelsesaftalens ikrafttræden eller, hvis en sådan aftale ikke foreligger, to år efter meddelelsen i </a:t>
            </a:r>
            <a:br>
              <a:rPr lang="da-DK" dirty="0"/>
            </a:br>
            <a:r>
              <a:rPr lang="da-DK" dirty="0"/>
              <a:t>stk. 2, medmindre Det Europæiske Råd efter aftale med den pågældende medlemsstat med </a:t>
            </a:r>
            <a:br>
              <a:rPr lang="da-DK" dirty="0"/>
            </a:br>
            <a:r>
              <a:rPr lang="da-DK" dirty="0"/>
              <a:t>enstemmighed beslutter at forlænge denne frist. </a:t>
            </a:r>
            <a:br>
              <a:rPr lang="da-DK" dirty="0"/>
            </a:br>
            <a:endParaRPr lang="da-DK" dirty="0"/>
          </a:p>
        </p:txBody>
      </p:sp>
      <p:sp>
        <p:nvSpPr>
          <p:cNvPr id="3" name="Tekstfelt 2"/>
          <p:cNvSpPr txBox="1"/>
          <p:nvPr/>
        </p:nvSpPr>
        <p:spPr>
          <a:xfrm>
            <a:off x="709684" y="313899"/>
            <a:ext cx="5302154" cy="400110"/>
          </a:xfrm>
          <a:prstGeom prst="rect">
            <a:avLst/>
          </a:prstGeom>
          <a:noFill/>
        </p:spPr>
        <p:txBody>
          <a:bodyPr wrap="square" rtlCol="0">
            <a:spAutoFit/>
          </a:bodyPr>
          <a:lstStyle/>
          <a:p>
            <a:r>
              <a:rPr lang="da-DK" sz="2000" b="1" dirty="0" smtClean="0"/>
              <a:t>Unionstraktatens udmeldelsesbestemmelser</a:t>
            </a:r>
            <a:endParaRPr lang="da-DK" sz="2000" b="1" dirty="0"/>
          </a:p>
        </p:txBody>
      </p:sp>
    </p:spTree>
    <p:extLst>
      <p:ext uri="{BB962C8B-B14F-4D97-AF65-F5344CB8AC3E}">
        <p14:creationId xmlns:p14="http://schemas.microsoft.com/office/powerpoint/2010/main" val="1842698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656823" y="309093"/>
            <a:ext cx="3670478" cy="707886"/>
          </a:xfrm>
          <a:prstGeom prst="rect">
            <a:avLst/>
          </a:prstGeom>
          <a:noFill/>
        </p:spPr>
        <p:txBody>
          <a:bodyPr wrap="square" rtlCol="0">
            <a:spAutoFit/>
          </a:bodyPr>
          <a:lstStyle/>
          <a:p>
            <a:r>
              <a:rPr lang="da-DK" sz="2000" b="1" dirty="0" smtClean="0"/>
              <a:t>Generelt om politiske årsager og konsekvenser</a:t>
            </a:r>
            <a:endParaRPr lang="da-DK" sz="2000" b="1" dirty="0"/>
          </a:p>
        </p:txBody>
      </p:sp>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823" y="1235121"/>
            <a:ext cx="4145567" cy="5451420"/>
          </a:xfrm>
          <a:prstGeom prst="rect">
            <a:avLst/>
          </a:prstGeom>
        </p:spPr>
      </p:pic>
      <p:sp>
        <p:nvSpPr>
          <p:cNvPr id="4" name="Tekstfelt 3"/>
          <p:cNvSpPr txBox="1"/>
          <p:nvPr/>
        </p:nvSpPr>
        <p:spPr>
          <a:xfrm>
            <a:off x="5377218" y="663036"/>
            <a:ext cx="5994827" cy="5909310"/>
          </a:xfrm>
          <a:prstGeom prst="rect">
            <a:avLst/>
          </a:prstGeom>
          <a:noFill/>
        </p:spPr>
        <p:txBody>
          <a:bodyPr wrap="square" rtlCol="0">
            <a:spAutoFit/>
          </a:bodyPr>
          <a:lstStyle/>
          <a:p>
            <a:r>
              <a:rPr lang="da-DK" dirty="0" smtClean="0"/>
              <a:t>Lige op til valgdagen 23.6. drønede aktiekurserne op på Verdens børser, fordi de fleste investorer ventede en sejr for </a:t>
            </a:r>
            <a:r>
              <a:rPr lang="da-DK" i="1" dirty="0" err="1" smtClean="0"/>
              <a:t>Remain</a:t>
            </a:r>
            <a:r>
              <a:rPr lang="da-DK" i="1" dirty="0" smtClean="0"/>
              <a:t> </a:t>
            </a:r>
            <a:r>
              <a:rPr lang="da-DK" dirty="0" smtClean="0"/>
              <a:t>(</a:t>
            </a:r>
            <a:r>
              <a:rPr lang="da-DK" dirty="0" err="1" smtClean="0"/>
              <a:t>forbliveni</a:t>
            </a:r>
            <a:r>
              <a:rPr lang="da-DK" dirty="0" smtClean="0"/>
              <a:t> </a:t>
            </a:r>
            <a:r>
              <a:rPr lang="da-DK" smtClean="0"/>
              <a:t>EU).</a:t>
            </a:r>
            <a:br>
              <a:rPr lang="da-DK" smtClean="0"/>
            </a:br>
            <a:r>
              <a:rPr lang="da-DK" smtClean="0"/>
              <a:t>    </a:t>
            </a:r>
            <a:r>
              <a:rPr lang="da-DK" dirty="0" smtClean="0"/>
              <a:t>Det blev af valgiagttagere fortolket som udtryk for, at politisk korrekthed spillede ind i opinionsmålinger, så mange briter var tilbøjelige til at sige ét i målingerne og handle anderledes, når de stod i stemmeboksen. Derfor et overraskende </a:t>
            </a:r>
            <a:r>
              <a:rPr lang="da-DK" dirty="0" err="1" smtClean="0"/>
              <a:t>leave</a:t>
            </a:r>
            <a:r>
              <a:rPr lang="da-DK" dirty="0" smtClean="0"/>
              <a:t>-resultat.</a:t>
            </a:r>
          </a:p>
          <a:p>
            <a:endParaRPr lang="da-DK" dirty="0"/>
          </a:p>
          <a:p>
            <a:r>
              <a:rPr lang="da-DK" dirty="0" smtClean="0"/>
              <a:t>Det er fortolket som udtryk for nye politiske skillelinjer, der slår kraftigt igennem i UK, men findes mange andre steder i den vestlige verden (</a:t>
            </a:r>
            <a:r>
              <a:rPr lang="da-DK" dirty="0" err="1" smtClean="0"/>
              <a:t>jvf</a:t>
            </a:r>
            <a:r>
              <a:rPr lang="da-DK" dirty="0" smtClean="0"/>
              <a:t> </a:t>
            </a:r>
            <a:r>
              <a:rPr lang="da-DK" dirty="0" err="1" smtClean="0"/>
              <a:t>Economistforsiden</a:t>
            </a:r>
            <a:r>
              <a:rPr lang="da-DK" dirty="0"/>
              <a:t>). </a:t>
            </a:r>
            <a:r>
              <a:rPr lang="da-DK" dirty="0" smtClean="0"/>
              <a:t/>
            </a:r>
            <a:br>
              <a:rPr lang="da-DK" dirty="0" smtClean="0"/>
            </a:br>
            <a:r>
              <a:rPr lang="da-DK" dirty="0" smtClean="0"/>
              <a:t>F.eks. I USA: "Amerikanisme</a:t>
            </a:r>
            <a:r>
              <a:rPr lang="da-DK" dirty="0"/>
              <a:t>, ikke globalisme, skal være vort credo", sagde </a:t>
            </a:r>
            <a:r>
              <a:rPr lang="da-DK" dirty="0" err="1"/>
              <a:t>Trump</a:t>
            </a:r>
            <a:r>
              <a:rPr lang="da-DK" dirty="0"/>
              <a:t> i sin </a:t>
            </a:r>
            <a:r>
              <a:rPr lang="da-DK" dirty="0" err="1">
                <a:hlinkClick r:id="rId3"/>
              </a:rPr>
              <a:t>nomineringsacceptance</a:t>
            </a:r>
            <a:r>
              <a:rPr lang="da-DK" dirty="0">
                <a:hlinkClick r:id="rId3"/>
              </a:rPr>
              <a:t> tale</a:t>
            </a:r>
            <a:r>
              <a:rPr lang="da-DK" dirty="0"/>
              <a:t> ved Republikanernes konvent i Cleveland. Globaliseringen, der ellers som helhed havde givet amerikansk økonomi meget </a:t>
            </a:r>
            <a:r>
              <a:rPr lang="da-DK" dirty="0" smtClean="0"/>
              <a:t>medvind, </a:t>
            </a:r>
            <a:r>
              <a:rPr lang="da-DK" dirty="0"/>
              <a:t>var blevet omdrejningspunkt for en ny amerikansk </a:t>
            </a:r>
            <a:r>
              <a:rPr lang="da-DK" dirty="0" smtClean="0"/>
              <a:t>populisme. </a:t>
            </a:r>
          </a:p>
          <a:p>
            <a:r>
              <a:rPr lang="da-DK" dirty="0" smtClean="0"/>
              <a:t>Mange så nu denne deling som mere afgørende end den traditionelle h-v-skala. </a:t>
            </a:r>
          </a:p>
          <a:p>
            <a:r>
              <a:rPr lang="da-DK" dirty="0" smtClean="0"/>
              <a:t>Link: </a:t>
            </a:r>
            <a:r>
              <a:rPr lang="da-DK" dirty="0" smtClean="0">
                <a:hlinkClick r:id="rId4"/>
              </a:rPr>
              <a:t>Afstemningsresultat</a:t>
            </a:r>
            <a:r>
              <a:rPr lang="da-DK" dirty="0" smtClean="0"/>
              <a:t> efter </a:t>
            </a:r>
            <a:r>
              <a:rPr lang="da-DK" dirty="0" err="1" smtClean="0"/>
              <a:t>alderinddeling</a:t>
            </a:r>
            <a:r>
              <a:rPr lang="da-DK" dirty="0" smtClean="0"/>
              <a:t>.</a:t>
            </a:r>
            <a:endParaRPr lang="da-DK" dirty="0"/>
          </a:p>
        </p:txBody>
      </p:sp>
    </p:spTree>
    <p:extLst>
      <p:ext uri="{BB962C8B-B14F-4D97-AF65-F5344CB8AC3E}">
        <p14:creationId xmlns:p14="http://schemas.microsoft.com/office/powerpoint/2010/main" val="4020988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0489" y="663594"/>
            <a:ext cx="4606096" cy="6194406"/>
          </a:xfrm>
          <a:prstGeom prst="rect">
            <a:avLst/>
          </a:prstGeom>
        </p:spPr>
      </p:pic>
      <p:sp>
        <p:nvSpPr>
          <p:cNvPr id="5" name="Tekstfelt 4"/>
          <p:cNvSpPr txBox="1"/>
          <p:nvPr/>
        </p:nvSpPr>
        <p:spPr>
          <a:xfrm>
            <a:off x="386366" y="515155"/>
            <a:ext cx="2717442" cy="707886"/>
          </a:xfrm>
          <a:prstGeom prst="rect">
            <a:avLst/>
          </a:prstGeom>
          <a:noFill/>
        </p:spPr>
        <p:txBody>
          <a:bodyPr wrap="square" rtlCol="0">
            <a:spAutoFit/>
          </a:bodyPr>
          <a:lstStyle/>
          <a:p>
            <a:r>
              <a:rPr lang="da-DK" sz="2000" b="1" dirty="0" smtClean="0"/>
              <a:t>BREXIT  -  Fragmenteret vælgerbefolkning</a:t>
            </a:r>
            <a:endParaRPr lang="da-DK" sz="2000" b="1" dirty="0"/>
          </a:p>
        </p:txBody>
      </p:sp>
      <p:sp>
        <p:nvSpPr>
          <p:cNvPr id="6" name="Tekstfelt 5"/>
          <p:cNvSpPr txBox="1"/>
          <p:nvPr/>
        </p:nvSpPr>
        <p:spPr>
          <a:xfrm>
            <a:off x="598157" y="2062377"/>
            <a:ext cx="4481848" cy="1200329"/>
          </a:xfrm>
          <a:prstGeom prst="rect">
            <a:avLst/>
          </a:prstGeom>
          <a:noFill/>
        </p:spPr>
        <p:txBody>
          <a:bodyPr wrap="square" rtlCol="0">
            <a:spAutoFit/>
          </a:bodyPr>
          <a:lstStyle/>
          <a:p>
            <a:r>
              <a:rPr lang="da-DK" dirty="0" smtClean="0"/>
              <a:t>Konsekvenser for UK – sammenhold</a:t>
            </a:r>
            <a:br>
              <a:rPr lang="da-DK" dirty="0" smtClean="0"/>
            </a:br>
            <a:r>
              <a:rPr lang="da-DK" dirty="0" smtClean="0"/>
              <a:t>  Skotsk selvstændighedsreferendum i 2014 (nye muligheder: Vil Skotland forlange ny afstemning om </a:t>
            </a:r>
            <a:r>
              <a:rPr lang="da-DK" dirty="0" err="1" smtClean="0"/>
              <a:t>selvstændighed?b</a:t>
            </a:r>
            <a:r>
              <a:rPr lang="da-DK" dirty="0" smtClean="0"/>
              <a:t>)</a:t>
            </a:r>
            <a:endParaRPr lang="da-DK" dirty="0"/>
          </a:p>
        </p:txBody>
      </p:sp>
      <p:sp>
        <p:nvSpPr>
          <p:cNvPr id="7" name="Tekstfelt 6"/>
          <p:cNvSpPr txBox="1"/>
          <p:nvPr/>
        </p:nvSpPr>
        <p:spPr>
          <a:xfrm>
            <a:off x="633334" y="3487559"/>
            <a:ext cx="3296992" cy="1200329"/>
          </a:xfrm>
          <a:prstGeom prst="rect">
            <a:avLst/>
          </a:prstGeom>
          <a:noFill/>
        </p:spPr>
        <p:txBody>
          <a:bodyPr wrap="square" rtlCol="0">
            <a:spAutoFit/>
          </a:bodyPr>
          <a:lstStyle/>
          <a:p>
            <a:r>
              <a:rPr lang="da-DK" dirty="0" smtClean="0"/>
              <a:t>Hvorfor deler de sig sådan?: (</a:t>
            </a:r>
            <a:r>
              <a:rPr lang="da-DK" dirty="0" smtClean="0">
                <a:hlinkClick r:id="rId3"/>
              </a:rPr>
              <a:t>socioøkonomiske baggrundsfaktorer og </a:t>
            </a:r>
            <a:r>
              <a:rPr lang="da-DK" dirty="0" err="1" smtClean="0">
                <a:hlinkClick r:id="rId3"/>
              </a:rPr>
              <a:t>Brexit</a:t>
            </a:r>
            <a:r>
              <a:rPr lang="da-DK" dirty="0" smtClean="0">
                <a:hlinkClick r:id="rId3"/>
              </a:rPr>
              <a:t>-stemme</a:t>
            </a:r>
            <a:r>
              <a:rPr lang="da-DK" dirty="0" smtClean="0"/>
              <a:t>?</a:t>
            </a:r>
            <a:endParaRPr lang="da-DK" dirty="0"/>
          </a:p>
        </p:txBody>
      </p:sp>
      <p:sp>
        <p:nvSpPr>
          <p:cNvPr id="8" name="Tekstfelt 7"/>
          <p:cNvSpPr txBox="1"/>
          <p:nvPr/>
        </p:nvSpPr>
        <p:spPr>
          <a:xfrm>
            <a:off x="633334" y="1468192"/>
            <a:ext cx="3296992" cy="369332"/>
          </a:xfrm>
          <a:prstGeom prst="rect">
            <a:avLst/>
          </a:prstGeom>
          <a:noFill/>
        </p:spPr>
        <p:txBody>
          <a:bodyPr wrap="square" rtlCol="0">
            <a:spAutoFit/>
          </a:bodyPr>
          <a:lstStyle/>
          <a:p>
            <a:r>
              <a:rPr lang="da-DK" dirty="0" smtClean="0"/>
              <a:t>Flere konsekvenser - </a:t>
            </a:r>
            <a:r>
              <a:rPr lang="da-DK" dirty="0" smtClean="0">
                <a:hlinkClick r:id="rId4"/>
              </a:rPr>
              <a:t>videoer</a:t>
            </a:r>
            <a:endParaRPr lang="da-DK" dirty="0"/>
          </a:p>
        </p:txBody>
      </p:sp>
    </p:spTree>
    <p:extLst>
      <p:ext uri="{BB962C8B-B14F-4D97-AF65-F5344CB8AC3E}">
        <p14:creationId xmlns:p14="http://schemas.microsoft.com/office/powerpoint/2010/main" val="4213324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7607" y="343751"/>
            <a:ext cx="4105642" cy="6314194"/>
          </a:xfrm>
          <a:prstGeom prst="rect">
            <a:avLst/>
          </a:prstGeom>
        </p:spPr>
      </p:pic>
      <p:sp>
        <p:nvSpPr>
          <p:cNvPr id="3" name="Tekstfelt 2"/>
          <p:cNvSpPr txBox="1"/>
          <p:nvPr/>
        </p:nvSpPr>
        <p:spPr>
          <a:xfrm>
            <a:off x="300154" y="118902"/>
            <a:ext cx="2884867" cy="400110"/>
          </a:xfrm>
          <a:prstGeom prst="rect">
            <a:avLst/>
          </a:prstGeom>
          <a:noFill/>
        </p:spPr>
        <p:txBody>
          <a:bodyPr wrap="square" rtlCol="0">
            <a:spAutoFit/>
          </a:bodyPr>
          <a:lstStyle/>
          <a:p>
            <a:r>
              <a:rPr lang="da-DK" sz="2000" b="1" dirty="0" err="1" smtClean="0"/>
              <a:t>Brexit</a:t>
            </a:r>
            <a:r>
              <a:rPr lang="da-DK" sz="2000" b="1" dirty="0" smtClean="0"/>
              <a:t> og globalisering</a:t>
            </a:r>
            <a:endParaRPr lang="da-DK" sz="2000" b="1" dirty="0"/>
          </a:p>
        </p:txBody>
      </p:sp>
      <p:sp>
        <p:nvSpPr>
          <p:cNvPr id="4" name="Tekstfelt 3"/>
          <p:cNvSpPr txBox="1"/>
          <p:nvPr/>
        </p:nvSpPr>
        <p:spPr>
          <a:xfrm>
            <a:off x="573110" y="743861"/>
            <a:ext cx="4043966" cy="1477328"/>
          </a:xfrm>
          <a:prstGeom prst="rect">
            <a:avLst/>
          </a:prstGeom>
          <a:noFill/>
        </p:spPr>
        <p:txBody>
          <a:bodyPr wrap="square" rtlCol="0">
            <a:spAutoFit/>
          </a:bodyPr>
          <a:lstStyle/>
          <a:p>
            <a:r>
              <a:rPr lang="da-DK" dirty="0" smtClean="0"/>
              <a:t>Sammenlign denne slide med den foregående. Er det Kina-handelens skyld, det gik, som det gik. Nedenfor ét syn på det? – Men er det den endelig sandhed om det?</a:t>
            </a:r>
            <a:endParaRPr lang="da-DK" dirty="0"/>
          </a:p>
        </p:txBody>
      </p:sp>
      <p:sp>
        <p:nvSpPr>
          <p:cNvPr id="5" name="Rektangel 4"/>
          <p:cNvSpPr/>
          <p:nvPr/>
        </p:nvSpPr>
        <p:spPr>
          <a:xfrm>
            <a:off x="445379" y="2446038"/>
            <a:ext cx="6583218" cy="4278094"/>
          </a:xfrm>
          <a:prstGeom prst="rect">
            <a:avLst/>
          </a:prstGeom>
        </p:spPr>
        <p:txBody>
          <a:bodyPr wrap="square">
            <a:spAutoFit/>
          </a:bodyPr>
          <a:lstStyle/>
          <a:p>
            <a:r>
              <a:rPr lang="en-US" sz="1600" dirty="0" smtClean="0"/>
              <a:t>“</a:t>
            </a:r>
            <a:r>
              <a:rPr lang="en-US" sz="1600" dirty="0" err="1" smtClean="0"/>
              <a:t>Efter</a:t>
            </a:r>
            <a:r>
              <a:rPr lang="en-US" sz="1600" dirty="0" smtClean="0"/>
              <a:t> at have </a:t>
            </a:r>
            <a:r>
              <a:rPr lang="en-US" sz="1600" dirty="0" err="1" smtClean="0"/>
              <a:t>ligget</a:t>
            </a:r>
            <a:r>
              <a:rPr lang="en-US" sz="1600" dirty="0" smtClean="0"/>
              <a:t> </a:t>
            </a:r>
            <a:r>
              <a:rPr lang="en-US" sz="1600" dirty="0" err="1" smtClean="0"/>
              <a:t>på</a:t>
            </a:r>
            <a:r>
              <a:rPr lang="en-US" sz="1600" dirty="0" smtClean="0"/>
              <a:t> </a:t>
            </a:r>
            <a:r>
              <a:rPr lang="en-US" sz="1600" dirty="0" err="1" smtClean="0"/>
              <a:t>omkring</a:t>
            </a:r>
            <a:r>
              <a:rPr lang="en-US" sz="1600" dirty="0" smtClean="0"/>
              <a:t> 1% </a:t>
            </a:r>
            <a:r>
              <a:rPr lang="en-US" sz="1600" dirty="0" err="1" smtClean="0"/>
              <a:t>af</a:t>
            </a:r>
            <a:r>
              <a:rPr lang="en-US" sz="1600" dirty="0" smtClean="0"/>
              <a:t> BNP I et </a:t>
            </a:r>
            <a:r>
              <a:rPr lang="en-US" sz="1600" dirty="0" err="1" smtClean="0"/>
              <a:t>halvt</a:t>
            </a:r>
            <a:r>
              <a:rPr lang="en-US" sz="1600" dirty="0" smtClean="0"/>
              <a:t> </a:t>
            </a:r>
            <a:r>
              <a:rPr lang="en-US" sz="1600" dirty="0" err="1" smtClean="0"/>
              <a:t>århundrede</a:t>
            </a:r>
            <a:r>
              <a:rPr lang="en-US" sz="1600" dirty="0" smtClean="0"/>
              <a:t> </a:t>
            </a:r>
            <a:r>
              <a:rPr lang="en-US" sz="1600" dirty="0" err="1" smtClean="0"/>
              <a:t>voksede</a:t>
            </a:r>
            <a:r>
              <a:rPr lang="en-US" sz="1600" dirty="0" smtClean="0"/>
              <a:t> </a:t>
            </a:r>
            <a:r>
              <a:rPr lang="en-US" sz="1600" dirty="0" err="1" smtClean="0"/>
              <a:t>Storbritanniens</a:t>
            </a:r>
            <a:r>
              <a:rPr lang="en-US" sz="1600" dirty="0" smtClean="0"/>
              <a:t> </a:t>
            </a:r>
            <a:r>
              <a:rPr lang="en-US" sz="1600" dirty="0" err="1" smtClean="0"/>
              <a:t>handelsunderskud</a:t>
            </a:r>
            <a:r>
              <a:rPr lang="en-US" sz="1600" dirty="0" smtClean="0"/>
              <a:t> I </a:t>
            </a:r>
            <a:r>
              <a:rPr lang="en-US" sz="1600" dirty="0" err="1" smtClean="0"/>
              <a:t>pct</a:t>
            </a:r>
            <a:r>
              <a:rPr lang="en-US" sz="1600" dirty="0" smtClean="0"/>
              <a:t> </a:t>
            </a:r>
            <a:r>
              <a:rPr lang="en-US" sz="1600" dirty="0" err="1" smtClean="0"/>
              <a:t>af</a:t>
            </a:r>
            <a:r>
              <a:rPr lang="en-US" sz="1600" dirty="0" smtClean="0"/>
              <a:t> BNP </a:t>
            </a:r>
            <a:r>
              <a:rPr lang="en-US" sz="1600" dirty="0" err="1" smtClean="0"/>
              <a:t>fra</a:t>
            </a:r>
            <a:r>
              <a:rPr lang="en-US" sz="1600" dirty="0" smtClean="0"/>
              <a:t> </a:t>
            </a:r>
            <a:r>
              <a:rPr lang="en-US" sz="1600" dirty="0" err="1" smtClean="0"/>
              <a:t>omkring</a:t>
            </a:r>
            <a:r>
              <a:rPr lang="en-US" sz="1600" dirty="0" smtClean="0"/>
              <a:t> 2000 </a:t>
            </a:r>
            <a:r>
              <a:rPr lang="en-US" sz="1600" dirty="0" err="1" smtClean="0"/>
              <a:t>til</a:t>
            </a:r>
            <a:r>
              <a:rPr lang="en-US" sz="1600" dirty="0" smtClean="0"/>
              <a:t> nu </a:t>
            </a:r>
            <a:r>
              <a:rPr lang="en-US" sz="1600" dirty="0" err="1" smtClean="0"/>
              <a:t>til</a:t>
            </a:r>
            <a:r>
              <a:rPr lang="en-US" sz="1600" dirty="0" smtClean="0"/>
              <a:t> </a:t>
            </a:r>
            <a:r>
              <a:rPr lang="en-US" sz="1600" dirty="0" err="1" smtClean="0"/>
              <a:t>omkring</a:t>
            </a:r>
            <a:r>
              <a:rPr lang="en-US" sz="1600" dirty="0" smtClean="0"/>
              <a:t> 7% </a:t>
            </a:r>
            <a:r>
              <a:rPr lang="en-US" sz="1600" dirty="0" err="1" smtClean="0"/>
              <a:t>af</a:t>
            </a:r>
            <a:r>
              <a:rPr lang="en-US" sz="1600" dirty="0" smtClean="0"/>
              <a:t> BNP. Kinas </a:t>
            </a:r>
            <a:r>
              <a:rPr lang="en-US" sz="1600" dirty="0" err="1" smtClean="0"/>
              <a:t>medlemsskab</a:t>
            </a:r>
            <a:r>
              <a:rPr lang="en-US" sz="1600" dirty="0" smtClean="0"/>
              <a:t> </a:t>
            </a:r>
            <a:r>
              <a:rPr lang="en-US" sz="1600" dirty="0" err="1" smtClean="0"/>
              <a:t>af</a:t>
            </a:r>
            <a:r>
              <a:rPr lang="en-US" sz="1600" dirty="0" smtClean="0"/>
              <a:t> WTO I 2001 </a:t>
            </a:r>
            <a:r>
              <a:rPr lang="en-US" sz="1600" dirty="0" err="1" smtClean="0"/>
              <a:t>spillede</a:t>
            </a:r>
            <a:r>
              <a:rPr lang="en-US" sz="1600" dirty="0" smtClean="0"/>
              <a:t> </a:t>
            </a:r>
            <a:r>
              <a:rPr lang="en-US" sz="1600" dirty="0" err="1" smtClean="0"/>
              <a:t>en</a:t>
            </a:r>
            <a:r>
              <a:rPr lang="en-US" sz="1600" dirty="0" smtClean="0"/>
              <a:t> </a:t>
            </a:r>
            <a:r>
              <a:rPr lang="en-US" sz="1600" dirty="0" err="1" smtClean="0"/>
              <a:t>betydelig</a:t>
            </a:r>
            <a:r>
              <a:rPr lang="en-US" sz="1600" dirty="0" smtClean="0"/>
              <a:t> </a:t>
            </a:r>
            <a:r>
              <a:rPr lang="en-US" sz="1600" dirty="0" err="1" smtClean="0"/>
              <a:t>rolle</a:t>
            </a:r>
            <a:r>
              <a:rPr lang="en-US" sz="1600" dirty="0" smtClean="0"/>
              <a:t> for </a:t>
            </a:r>
            <a:r>
              <a:rPr lang="en-US" sz="1600" dirty="0" err="1" smtClean="0"/>
              <a:t>dette</a:t>
            </a:r>
            <a:r>
              <a:rPr lang="en-US" sz="1600" dirty="0" smtClean="0"/>
              <a:t>. UK’s </a:t>
            </a:r>
            <a:r>
              <a:rPr lang="en-US" sz="1600" dirty="0" err="1" smtClean="0"/>
              <a:t>voksende</a:t>
            </a:r>
            <a:r>
              <a:rPr lang="en-US" sz="1600" dirty="0" smtClean="0"/>
              <a:t> </a:t>
            </a:r>
            <a:r>
              <a:rPr lang="en-US" sz="1600" dirty="0" err="1" smtClean="0"/>
              <a:t>appetit</a:t>
            </a:r>
            <a:r>
              <a:rPr lang="en-US" sz="1600" dirty="0" smtClean="0"/>
              <a:t> </a:t>
            </a:r>
            <a:r>
              <a:rPr lang="en-US" sz="1600" dirty="0" err="1" smtClean="0"/>
              <a:t>på</a:t>
            </a:r>
            <a:r>
              <a:rPr lang="en-US" sz="1600" dirty="0" smtClean="0"/>
              <a:t> </a:t>
            </a:r>
            <a:r>
              <a:rPr lang="en-US" sz="1600" dirty="0" err="1" smtClean="0"/>
              <a:t>importerede</a:t>
            </a:r>
            <a:r>
              <a:rPr lang="en-US" sz="1600" dirty="0" smtClean="0"/>
              <a:t> </a:t>
            </a:r>
            <a:r>
              <a:rPr lang="en-US" sz="1600" dirty="0" err="1" smtClean="0"/>
              <a:t>varer</a:t>
            </a:r>
            <a:r>
              <a:rPr lang="en-US" sz="1600" dirty="0" smtClean="0"/>
              <a:t> </a:t>
            </a:r>
            <a:r>
              <a:rPr lang="en-US" sz="1600" dirty="0" err="1" smtClean="0"/>
              <a:t>faldt</a:t>
            </a:r>
            <a:r>
              <a:rPr lang="en-US" sz="1600" dirty="0" smtClean="0"/>
              <a:t> </a:t>
            </a:r>
            <a:r>
              <a:rPr lang="en-US" sz="1600" dirty="0" err="1" smtClean="0"/>
              <a:t>sammen</a:t>
            </a:r>
            <a:r>
              <a:rPr lang="en-US" sz="1600" dirty="0" smtClean="0"/>
              <a:t> med et </a:t>
            </a:r>
            <a:r>
              <a:rPr lang="en-US" sz="1600" dirty="0" err="1" smtClean="0"/>
              <a:t>kollaps</a:t>
            </a:r>
            <a:r>
              <a:rPr lang="en-US" sz="1600" dirty="0" smtClean="0"/>
              <a:t> I </a:t>
            </a:r>
            <a:r>
              <a:rPr lang="en-US" sz="1600" dirty="0" err="1" smtClean="0"/>
              <a:t>industribeskæftigelsen</a:t>
            </a:r>
            <a:r>
              <a:rPr lang="en-US" sz="1600" dirty="0" smtClean="0"/>
              <a:t>. </a:t>
            </a:r>
            <a:r>
              <a:rPr lang="en-US" sz="1600" dirty="0" err="1">
                <a:hlinkClick r:id="rId3"/>
              </a:rPr>
              <a:t>João</a:t>
            </a:r>
            <a:r>
              <a:rPr lang="en-US" sz="1600" dirty="0">
                <a:hlinkClick r:id="rId3"/>
              </a:rPr>
              <a:t> Paulo Pessoa </a:t>
            </a:r>
            <a:r>
              <a:rPr lang="en-US" sz="1600" dirty="0" err="1" smtClean="0"/>
              <a:t>fra</a:t>
            </a:r>
            <a:r>
              <a:rPr lang="en-US" sz="1600" dirty="0" smtClean="0"/>
              <a:t> LSE (London School of Economics) </a:t>
            </a:r>
            <a:r>
              <a:rPr lang="en-US" sz="1600" dirty="0" err="1" smtClean="0"/>
              <a:t>har</a:t>
            </a:r>
            <a:r>
              <a:rPr lang="en-US" sz="1600" dirty="0" smtClean="0"/>
              <a:t> </a:t>
            </a:r>
            <a:r>
              <a:rPr lang="en-US" sz="1600" dirty="0" err="1" smtClean="0"/>
              <a:t>lavet</a:t>
            </a:r>
            <a:r>
              <a:rPr lang="en-US" sz="1600" dirty="0" smtClean="0"/>
              <a:t> </a:t>
            </a:r>
            <a:r>
              <a:rPr lang="en-US" sz="1600" dirty="0" err="1" smtClean="0"/>
              <a:t>forskning</a:t>
            </a:r>
            <a:r>
              <a:rPr lang="en-US" sz="1600" dirty="0" smtClean="0"/>
              <a:t>, der </a:t>
            </a:r>
            <a:r>
              <a:rPr lang="en-US" sz="1600" dirty="0" err="1" smtClean="0"/>
              <a:t>viser</a:t>
            </a:r>
            <a:r>
              <a:rPr lang="en-US" sz="1600" dirty="0" smtClean="0"/>
              <a:t>, at </a:t>
            </a:r>
            <a:r>
              <a:rPr lang="en-US" sz="1600" dirty="0" err="1" smtClean="0"/>
              <a:t>britiske</a:t>
            </a:r>
            <a:r>
              <a:rPr lang="en-US" sz="1600" dirty="0" smtClean="0"/>
              <a:t> </a:t>
            </a:r>
            <a:r>
              <a:rPr lang="en-US" sz="1600" dirty="0" err="1" smtClean="0"/>
              <a:t>arbejdere</a:t>
            </a:r>
            <a:r>
              <a:rPr lang="en-US" sz="1600" dirty="0" smtClean="0"/>
              <a:t> I </a:t>
            </a:r>
            <a:r>
              <a:rPr lang="en-US" sz="1600" dirty="0" err="1" smtClean="0"/>
              <a:t>industrier</a:t>
            </a:r>
            <a:r>
              <a:rPr lang="en-US" sz="1600" dirty="0" smtClean="0"/>
              <a:t> </a:t>
            </a:r>
            <a:r>
              <a:rPr lang="en-US" sz="1600" dirty="0" err="1" smtClean="0"/>
              <a:t>udsat</a:t>
            </a:r>
            <a:r>
              <a:rPr lang="en-US" sz="1600" dirty="0" smtClean="0"/>
              <a:t> for </a:t>
            </a:r>
            <a:r>
              <a:rPr lang="en-US" sz="1600" dirty="0" err="1" smtClean="0"/>
              <a:t>kinesisk</a:t>
            </a:r>
            <a:r>
              <a:rPr lang="en-US" sz="1600" dirty="0" smtClean="0"/>
              <a:t> </a:t>
            </a:r>
            <a:r>
              <a:rPr lang="en-US" sz="1600" dirty="0" err="1" smtClean="0"/>
              <a:t>konkurrence</a:t>
            </a:r>
            <a:r>
              <a:rPr lang="en-US" sz="1600" dirty="0" smtClean="0"/>
              <a:t> </a:t>
            </a:r>
            <a:r>
              <a:rPr lang="en-US" sz="1600" dirty="0" err="1" smtClean="0"/>
              <a:t>tjente</a:t>
            </a:r>
            <a:r>
              <a:rPr lang="en-US" sz="1600" dirty="0" smtClean="0"/>
              <a:t> </a:t>
            </a:r>
            <a:r>
              <a:rPr lang="en-US" sz="1600" dirty="0" err="1" smtClean="0"/>
              <a:t>mindre</a:t>
            </a:r>
            <a:r>
              <a:rPr lang="en-US" sz="1600" dirty="0" smtClean="0"/>
              <a:t> </a:t>
            </a:r>
            <a:r>
              <a:rPr lang="en-US" sz="1600" dirty="0" err="1" smtClean="0"/>
              <a:t>og</a:t>
            </a:r>
            <a:r>
              <a:rPr lang="en-US" sz="1600" dirty="0" smtClean="0"/>
              <a:t> </a:t>
            </a:r>
            <a:r>
              <a:rPr lang="en-US" sz="1600" dirty="0" err="1" smtClean="0"/>
              <a:t>havde</a:t>
            </a:r>
            <a:r>
              <a:rPr lang="en-US" sz="1600" dirty="0" smtClean="0"/>
              <a:t> </a:t>
            </a:r>
            <a:r>
              <a:rPr lang="en-US" sz="1600" dirty="0" err="1" smtClean="0"/>
              <a:t>længere</a:t>
            </a:r>
            <a:r>
              <a:rPr lang="en-US" sz="1600" dirty="0" smtClean="0"/>
              <a:t> </a:t>
            </a:r>
            <a:r>
              <a:rPr lang="en-US" sz="1600" dirty="0" err="1" smtClean="0"/>
              <a:t>perioder</a:t>
            </a:r>
            <a:r>
              <a:rPr lang="en-US" sz="1600" dirty="0" smtClean="0"/>
              <a:t> med </a:t>
            </a:r>
            <a:r>
              <a:rPr lang="en-US" sz="1600" dirty="0" err="1" smtClean="0"/>
              <a:t>arbejdsløshed</a:t>
            </a:r>
            <a:r>
              <a:rPr lang="en-US" sz="1600" dirty="0" smtClean="0"/>
              <a:t> end </a:t>
            </a:r>
            <a:r>
              <a:rPr lang="en-US" sz="1600" dirty="0" err="1" smtClean="0"/>
              <a:t>arbejdere</a:t>
            </a:r>
            <a:r>
              <a:rPr lang="en-US" sz="1600" dirty="0" smtClean="0"/>
              <a:t> I </a:t>
            </a:r>
            <a:r>
              <a:rPr lang="en-US" sz="1600" dirty="0" err="1" smtClean="0"/>
              <a:t>andre</a:t>
            </a:r>
            <a:r>
              <a:rPr lang="en-US" sz="1600" dirty="0" smtClean="0"/>
              <a:t> </a:t>
            </a:r>
            <a:r>
              <a:rPr lang="en-US" sz="1600" dirty="0" err="1" smtClean="0"/>
              <a:t>erhvervssektorer</a:t>
            </a:r>
            <a:r>
              <a:rPr lang="en-US" sz="1600" dirty="0" smtClean="0"/>
              <a:t>”. </a:t>
            </a:r>
          </a:p>
          <a:p>
            <a:r>
              <a:rPr lang="en-US" sz="1600" dirty="0" smtClean="0"/>
              <a:t>(</a:t>
            </a:r>
            <a:r>
              <a:rPr lang="en-US" sz="1400" dirty="0" smtClean="0"/>
              <a:t>The</a:t>
            </a:r>
            <a:r>
              <a:rPr lang="en-US" sz="1600" dirty="0" smtClean="0"/>
              <a:t> </a:t>
            </a:r>
            <a:r>
              <a:rPr lang="en-US" sz="1400" dirty="0" smtClean="0"/>
              <a:t>Economist 30.7.16</a:t>
            </a:r>
            <a:r>
              <a:rPr lang="en-US" sz="1600" dirty="0" smtClean="0"/>
              <a:t>)</a:t>
            </a:r>
          </a:p>
          <a:p>
            <a:r>
              <a:rPr lang="en-US" sz="1600" dirty="0" err="1" smtClean="0"/>
              <a:t>Citat</a:t>
            </a:r>
            <a:r>
              <a:rPr lang="en-US" sz="1600" dirty="0" smtClean="0"/>
              <a:t> </a:t>
            </a:r>
            <a:r>
              <a:rPr lang="en-US" sz="1600" dirty="0" err="1" smtClean="0"/>
              <a:t>fra</a:t>
            </a:r>
            <a:r>
              <a:rPr lang="en-US" sz="1600" dirty="0" smtClean="0"/>
              <a:t> den </a:t>
            </a:r>
            <a:r>
              <a:rPr lang="en-US" sz="1600" dirty="0" err="1" smtClean="0"/>
              <a:t>nævnte</a:t>
            </a:r>
            <a:r>
              <a:rPr lang="en-US" sz="1600" dirty="0" smtClean="0"/>
              <a:t> LSE-rapports abstract:</a:t>
            </a:r>
          </a:p>
          <a:p>
            <a:r>
              <a:rPr lang="en-US" sz="1600" i="1" dirty="0"/>
              <a:t>I find that overall welfare increases in northern economies, both in the transition period and in the new steady state equilibrium. In import competing sectors, however, workers bear a costly transition, experiencing lower wages and a rise in </a:t>
            </a:r>
            <a:r>
              <a:rPr lang="en-US" sz="1600" i="1" dirty="0" smtClean="0"/>
              <a:t>unemployment </a:t>
            </a:r>
            <a:r>
              <a:rPr lang="en-US" sz="1600" dirty="0" smtClean="0"/>
              <a:t>(Pessoa)</a:t>
            </a:r>
            <a:br>
              <a:rPr lang="en-US" sz="1600" dirty="0" smtClean="0"/>
            </a:br>
            <a:r>
              <a:rPr lang="en-US" sz="1600" dirty="0" err="1" smtClean="0"/>
              <a:t>Altså</a:t>
            </a:r>
            <a:r>
              <a:rPr lang="en-US" sz="1600" dirty="0" smtClean="0"/>
              <a:t>: </a:t>
            </a:r>
            <a:r>
              <a:rPr lang="en-US" sz="1600" dirty="0" err="1" smtClean="0"/>
              <a:t>Overordnet</a:t>
            </a:r>
            <a:r>
              <a:rPr lang="en-US" sz="1600" dirty="0" smtClean="0"/>
              <a:t> </a:t>
            </a:r>
            <a:r>
              <a:rPr lang="en-US" sz="1600" dirty="0" err="1" smtClean="0"/>
              <a:t>velfærdsstigning</a:t>
            </a:r>
            <a:r>
              <a:rPr lang="en-US" sz="1600" dirty="0" smtClean="0"/>
              <a:t>, men </a:t>
            </a:r>
            <a:r>
              <a:rPr lang="en-US" sz="1600" dirty="0" err="1" smtClean="0"/>
              <a:t>arbejdere</a:t>
            </a:r>
            <a:r>
              <a:rPr lang="en-US" sz="1600" dirty="0" smtClean="0"/>
              <a:t> </a:t>
            </a:r>
            <a:r>
              <a:rPr lang="en-US" sz="1600" dirty="0" err="1" smtClean="0"/>
              <a:t>bærer</a:t>
            </a:r>
            <a:r>
              <a:rPr lang="en-US" sz="1600" dirty="0" smtClean="0"/>
              <a:t> </a:t>
            </a:r>
            <a:r>
              <a:rPr lang="en-US" sz="1600" dirty="0" err="1" smtClean="0"/>
              <a:t>en</a:t>
            </a:r>
            <a:r>
              <a:rPr lang="en-US" sz="1600" dirty="0" smtClean="0"/>
              <a:t> </a:t>
            </a:r>
            <a:r>
              <a:rPr lang="en-US" sz="1600" dirty="0" err="1" smtClean="0"/>
              <a:t>omkostningsfuld</a:t>
            </a:r>
            <a:r>
              <a:rPr lang="en-US" sz="1600" dirty="0" smtClean="0"/>
              <a:t> </a:t>
            </a:r>
            <a:r>
              <a:rPr lang="en-US" sz="1600" dirty="0" err="1" smtClean="0"/>
              <a:t>omstilling</a:t>
            </a:r>
            <a:r>
              <a:rPr lang="en-US" sz="1600" dirty="0" smtClean="0"/>
              <a:t> I </a:t>
            </a:r>
            <a:r>
              <a:rPr lang="en-US" sz="1600" dirty="0" err="1" smtClean="0"/>
              <a:t>sektorer</a:t>
            </a:r>
            <a:r>
              <a:rPr lang="en-US" sz="1600" dirty="0" smtClean="0"/>
              <a:t>, der </a:t>
            </a:r>
            <a:r>
              <a:rPr lang="en-US" sz="1600" dirty="0" err="1" smtClean="0"/>
              <a:t>konkurrerer</a:t>
            </a:r>
            <a:r>
              <a:rPr lang="en-US" sz="1600" dirty="0" smtClean="0"/>
              <a:t> med </a:t>
            </a:r>
            <a:r>
              <a:rPr lang="en-US" sz="1600" dirty="0" err="1" smtClean="0"/>
              <a:t>importen</a:t>
            </a:r>
            <a:r>
              <a:rPr lang="en-US" sz="1600" dirty="0" smtClean="0"/>
              <a:t>. </a:t>
            </a:r>
            <a:endParaRPr lang="en-US" sz="1600" dirty="0"/>
          </a:p>
          <a:p>
            <a:endParaRPr lang="en-US" sz="1600" dirty="0"/>
          </a:p>
        </p:txBody>
      </p:sp>
    </p:spTree>
    <p:extLst>
      <p:ext uri="{BB962C8B-B14F-4D97-AF65-F5344CB8AC3E}">
        <p14:creationId xmlns:p14="http://schemas.microsoft.com/office/powerpoint/2010/main" val="1439867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399915" y="978658"/>
            <a:ext cx="6090365" cy="4297811"/>
          </a:xfrm>
          <a:prstGeom prst="rect">
            <a:avLst/>
          </a:prstGeom>
        </p:spPr>
      </p:pic>
      <p:sp>
        <p:nvSpPr>
          <p:cNvPr id="3" name="Tekstfelt 2"/>
          <p:cNvSpPr txBox="1"/>
          <p:nvPr/>
        </p:nvSpPr>
        <p:spPr>
          <a:xfrm>
            <a:off x="141667" y="218941"/>
            <a:ext cx="5756857" cy="400110"/>
          </a:xfrm>
          <a:prstGeom prst="rect">
            <a:avLst/>
          </a:prstGeom>
          <a:noFill/>
        </p:spPr>
        <p:txBody>
          <a:bodyPr wrap="square" rtlCol="0">
            <a:spAutoFit/>
          </a:bodyPr>
          <a:lstStyle/>
          <a:p>
            <a:r>
              <a:rPr lang="da-DK" sz="2000" b="1" dirty="0" smtClean="0"/>
              <a:t>EU referendum og socialklasse</a:t>
            </a:r>
            <a:endParaRPr lang="da-DK" sz="2000" b="1" dirty="0"/>
          </a:p>
        </p:txBody>
      </p:sp>
      <p:pic>
        <p:nvPicPr>
          <p:cNvPr id="4" name="Billede 3"/>
          <p:cNvPicPr>
            <a:picLocks noChangeAspect="1"/>
          </p:cNvPicPr>
          <p:nvPr/>
        </p:nvPicPr>
        <p:blipFill>
          <a:blip r:embed="rId3"/>
          <a:stretch>
            <a:fillRect/>
          </a:stretch>
        </p:blipFill>
        <p:spPr>
          <a:xfrm>
            <a:off x="6760068" y="978658"/>
            <a:ext cx="5305425" cy="2295525"/>
          </a:xfrm>
          <a:prstGeom prst="rect">
            <a:avLst/>
          </a:prstGeom>
        </p:spPr>
      </p:pic>
      <p:sp>
        <p:nvSpPr>
          <p:cNvPr id="5" name="Tekstfelt 4"/>
          <p:cNvSpPr txBox="1"/>
          <p:nvPr/>
        </p:nvSpPr>
        <p:spPr>
          <a:xfrm>
            <a:off x="6928834" y="3709115"/>
            <a:ext cx="4224270" cy="307777"/>
          </a:xfrm>
          <a:prstGeom prst="rect">
            <a:avLst/>
          </a:prstGeom>
          <a:noFill/>
        </p:spPr>
        <p:txBody>
          <a:bodyPr wrap="square" rtlCol="0">
            <a:spAutoFit/>
          </a:bodyPr>
          <a:lstStyle/>
          <a:p>
            <a:r>
              <a:rPr lang="da-DK" sz="1400" dirty="0" smtClean="0"/>
              <a:t>Kilde</a:t>
            </a:r>
            <a:r>
              <a:rPr lang="da-DK" sz="1400" dirty="0" smtClean="0">
                <a:hlinkClick r:id="rId4"/>
              </a:rPr>
              <a:t>: The Telegraph</a:t>
            </a:r>
            <a:r>
              <a:rPr lang="da-DK" sz="1400" dirty="0" smtClean="0"/>
              <a:t>.</a:t>
            </a:r>
            <a:endParaRPr lang="da-DK" sz="1400" dirty="0"/>
          </a:p>
        </p:txBody>
      </p:sp>
      <p:sp>
        <p:nvSpPr>
          <p:cNvPr id="6" name="Tekstfelt 5"/>
          <p:cNvSpPr txBox="1"/>
          <p:nvPr/>
        </p:nvSpPr>
        <p:spPr>
          <a:xfrm>
            <a:off x="7028597" y="4585648"/>
            <a:ext cx="4312693" cy="646331"/>
          </a:xfrm>
          <a:prstGeom prst="rect">
            <a:avLst/>
          </a:prstGeom>
          <a:noFill/>
        </p:spPr>
        <p:txBody>
          <a:bodyPr wrap="square" rtlCol="0">
            <a:spAutoFit/>
          </a:bodyPr>
          <a:lstStyle/>
          <a:p>
            <a:r>
              <a:rPr lang="da-DK" dirty="0" smtClean="0">
                <a:hlinkClick r:id="rId5"/>
              </a:rPr>
              <a:t>Links til flere klasserelaterede baggrundsfaktorer</a:t>
            </a:r>
            <a:endParaRPr lang="da-DK" dirty="0"/>
          </a:p>
        </p:txBody>
      </p:sp>
    </p:spTree>
    <p:extLst>
      <p:ext uri="{BB962C8B-B14F-4D97-AF65-F5344CB8AC3E}">
        <p14:creationId xmlns:p14="http://schemas.microsoft.com/office/powerpoint/2010/main" val="2600501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231819" y="1253819"/>
            <a:ext cx="5497605" cy="2490457"/>
          </a:xfrm>
          <a:prstGeom prst="rect">
            <a:avLst/>
          </a:prstGeom>
        </p:spPr>
      </p:pic>
      <p:sp>
        <p:nvSpPr>
          <p:cNvPr id="3" name="Tekstfelt 2"/>
          <p:cNvSpPr txBox="1"/>
          <p:nvPr/>
        </p:nvSpPr>
        <p:spPr>
          <a:xfrm>
            <a:off x="450761" y="515155"/>
            <a:ext cx="4365938" cy="400110"/>
          </a:xfrm>
          <a:prstGeom prst="rect">
            <a:avLst/>
          </a:prstGeom>
          <a:noFill/>
        </p:spPr>
        <p:txBody>
          <a:bodyPr wrap="square" rtlCol="0">
            <a:spAutoFit/>
          </a:bodyPr>
          <a:lstStyle/>
          <a:p>
            <a:r>
              <a:rPr lang="da-DK" b="1" dirty="0" smtClean="0"/>
              <a:t>UK </a:t>
            </a:r>
            <a:r>
              <a:rPr lang="da-DK" sz="2000" b="1" dirty="0" smtClean="0"/>
              <a:t>vælgeren</a:t>
            </a:r>
            <a:endParaRPr lang="da-DK" b="1" dirty="0"/>
          </a:p>
        </p:txBody>
      </p:sp>
      <p:pic>
        <p:nvPicPr>
          <p:cNvPr id="4" name="Billede 3"/>
          <p:cNvPicPr>
            <a:picLocks noChangeAspect="1"/>
          </p:cNvPicPr>
          <p:nvPr/>
        </p:nvPicPr>
        <p:blipFill>
          <a:blip r:embed="rId3"/>
          <a:stretch>
            <a:fillRect/>
          </a:stretch>
        </p:blipFill>
        <p:spPr>
          <a:xfrm>
            <a:off x="6413680" y="1025784"/>
            <a:ext cx="5344128" cy="4010622"/>
          </a:xfrm>
          <a:prstGeom prst="rect">
            <a:avLst/>
          </a:prstGeom>
        </p:spPr>
      </p:pic>
      <p:sp>
        <p:nvSpPr>
          <p:cNvPr id="5" name="Tekstfelt 4"/>
          <p:cNvSpPr txBox="1"/>
          <p:nvPr/>
        </p:nvSpPr>
        <p:spPr>
          <a:xfrm>
            <a:off x="321972" y="4108361"/>
            <a:ext cx="4997003" cy="338554"/>
          </a:xfrm>
          <a:prstGeom prst="rect">
            <a:avLst/>
          </a:prstGeom>
          <a:noFill/>
        </p:spPr>
        <p:txBody>
          <a:bodyPr wrap="square" rtlCol="0">
            <a:spAutoFit/>
          </a:bodyPr>
          <a:lstStyle/>
          <a:p>
            <a:r>
              <a:rPr lang="da-DK" sz="1600" dirty="0" smtClean="0"/>
              <a:t>Kilde: </a:t>
            </a:r>
            <a:r>
              <a:rPr lang="da-DK" sz="1400" dirty="0" smtClean="0">
                <a:hlinkClick r:id="rId4"/>
              </a:rPr>
              <a:t>The Independent</a:t>
            </a:r>
            <a:r>
              <a:rPr lang="da-DK" sz="1600" dirty="0" smtClean="0"/>
              <a:t>.</a:t>
            </a:r>
            <a:endParaRPr lang="da-DK" sz="1600" dirty="0"/>
          </a:p>
        </p:txBody>
      </p:sp>
      <p:sp>
        <p:nvSpPr>
          <p:cNvPr id="6" name="Tekstfelt 5"/>
          <p:cNvSpPr txBox="1"/>
          <p:nvPr/>
        </p:nvSpPr>
        <p:spPr>
          <a:xfrm>
            <a:off x="341290" y="4446915"/>
            <a:ext cx="5278664" cy="1815882"/>
          </a:xfrm>
          <a:prstGeom prst="rect">
            <a:avLst/>
          </a:prstGeom>
          <a:noFill/>
        </p:spPr>
        <p:txBody>
          <a:bodyPr wrap="square" rtlCol="0">
            <a:spAutoFit/>
          </a:bodyPr>
          <a:lstStyle/>
          <a:p>
            <a:r>
              <a:rPr lang="da-DK" sz="1600" b="1" dirty="0" smtClean="0"/>
              <a:t>Forklaringer</a:t>
            </a:r>
            <a:r>
              <a:rPr lang="da-DK" sz="1600" dirty="0" smtClean="0"/>
              <a:t>: Tory: Konservative (regeringspartiet (splittet i </a:t>
            </a:r>
            <a:r>
              <a:rPr lang="da-DK" sz="1600" dirty="0" err="1" smtClean="0"/>
              <a:t>Remain</a:t>
            </a:r>
            <a:r>
              <a:rPr lang="da-DK" sz="1600" dirty="0" smtClean="0"/>
              <a:t> og </a:t>
            </a:r>
            <a:r>
              <a:rPr lang="da-DK" sz="1600" dirty="0" err="1" smtClean="0"/>
              <a:t>Leave</a:t>
            </a:r>
            <a:r>
              <a:rPr lang="da-DK" sz="1600" dirty="0" smtClean="0"/>
              <a:t> fraktioner)</a:t>
            </a:r>
            <a:br>
              <a:rPr lang="da-DK" sz="1600" dirty="0" smtClean="0"/>
            </a:br>
            <a:r>
              <a:rPr lang="da-DK" sz="1600" dirty="0" smtClean="0"/>
              <a:t>Lab.: Labour: Soc. Dem. Parti (officielt for </a:t>
            </a:r>
            <a:r>
              <a:rPr lang="da-DK" sz="1600" dirty="0" err="1" smtClean="0"/>
              <a:t>remain</a:t>
            </a:r>
            <a:r>
              <a:rPr lang="da-DK" sz="1600" dirty="0" smtClean="0"/>
              <a:t>)</a:t>
            </a:r>
            <a:br>
              <a:rPr lang="da-DK" sz="1600" dirty="0" smtClean="0"/>
            </a:br>
            <a:r>
              <a:rPr lang="da-DK" sz="1600" dirty="0" err="1" smtClean="0"/>
              <a:t>Lib</a:t>
            </a:r>
            <a:r>
              <a:rPr lang="da-DK" sz="1600" dirty="0" smtClean="0"/>
              <a:t> Dem: Liberaldemokrater (ligner danske Radikale, for </a:t>
            </a:r>
            <a:r>
              <a:rPr lang="da-DK" sz="1600" dirty="0" err="1" smtClean="0"/>
              <a:t>Remain</a:t>
            </a:r>
            <a:r>
              <a:rPr lang="da-DK" sz="1600" dirty="0" smtClean="0"/>
              <a:t>)</a:t>
            </a:r>
            <a:br>
              <a:rPr lang="da-DK" sz="1600" dirty="0" smtClean="0"/>
            </a:br>
            <a:r>
              <a:rPr lang="da-DK" sz="1600" dirty="0" smtClean="0"/>
              <a:t>UKIP: United Kingdom </a:t>
            </a:r>
            <a:r>
              <a:rPr lang="da-DK" sz="1600" dirty="0" err="1" smtClean="0"/>
              <a:t>Independence</a:t>
            </a:r>
            <a:r>
              <a:rPr lang="da-DK" sz="1600" dirty="0" smtClean="0"/>
              <a:t> Party (for </a:t>
            </a:r>
            <a:r>
              <a:rPr lang="da-DK" sz="1600" dirty="0" err="1" smtClean="0"/>
              <a:t>Leave</a:t>
            </a:r>
            <a:r>
              <a:rPr lang="da-DK" sz="1600" dirty="0" smtClean="0"/>
              <a:t>)</a:t>
            </a:r>
            <a:br>
              <a:rPr lang="da-DK" sz="1600" dirty="0" smtClean="0"/>
            </a:br>
            <a:r>
              <a:rPr lang="da-DK" sz="1600" dirty="0" smtClean="0"/>
              <a:t>SNP: Skotske nationalister (for </a:t>
            </a:r>
            <a:r>
              <a:rPr lang="da-DK" sz="1600" dirty="0" err="1" smtClean="0"/>
              <a:t>remain</a:t>
            </a:r>
            <a:r>
              <a:rPr lang="da-DK" sz="1600" dirty="0" smtClean="0"/>
              <a:t>)</a:t>
            </a:r>
            <a:endParaRPr lang="da-DK" sz="1600" dirty="0"/>
          </a:p>
        </p:txBody>
      </p:sp>
      <p:sp>
        <p:nvSpPr>
          <p:cNvPr id="7" name="Tekstfelt 6"/>
          <p:cNvSpPr txBox="1"/>
          <p:nvPr/>
        </p:nvSpPr>
        <p:spPr>
          <a:xfrm>
            <a:off x="6413680" y="5231745"/>
            <a:ext cx="5460641" cy="830997"/>
          </a:xfrm>
          <a:prstGeom prst="rect">
            <a:avLst/>
          </a:prstGeom>
          <a:noFill/>
        </p:spPr>
        <p:txBody>
          <a:bodyPr wrap="square" rtlCol="0">
            <a:spAutoFit/>
          </a:bodyPr>
          <a:lstStyle/>
          <a:p>
            <a:r>
              <a:rPr lang="da-DK" sz="1600" dirty="0" smtClean="0"/>
              <a:t>Skal læses sådan: 39 </a:t>
            </a:r>
            <a:r>
              <a:rPr lang="da-DK" sz="1600" dirty="0" err="1" smtClean="0"/>
              <a:t>pct</a:t>
            </a:r>
            <a:r>
              <a:rPr lang="da-DK" sz="1600" dirty="0" smtClean="0"/>
              <a:t> af de adspurgte brød sig ikke om begrebet </a:t>
            </a:r>
            <a:r>
              <a:rPr lang="da-DK" sz="1600" dirty="0" err="1" smtClean="0"/>
              <a:t>multikulturalisme</a:t>
            </a:r>
            <a:r>
              <a:rPr lang="da-DK" sz="1600" dirty="0" smtClean="0"/>
              <a:t>, og af disse var 81 </a:t>
            </a:r>
            <a:r>
              <a:rPr lang="da-DK" sz="1600" dirty="0" err="1" smtClean="0"/>
              <a:t>pct</a:t>
            </a:r>
            <a:r>
              <a:rPr lang="da-DK" sz="1600" dirty="0" smtClean="0"/>
              <a:t> stemmer for </a:t>
            </a:r>
            <a:r>
              <a:rPr lang="da-DK" sz="1600" dirty="0" err="1" smtClean="0"/>
              <a:t>Brexit</a:t>
            </a:r>
            <a:endParaRPr lang="da-DK" sz="1600" dirty="0"/>
          </a:p>
        </p:txBody>
      </p:sp>
    </p:spTree>
    <p:extLst>
      <p:ext uri="{BB962C8B-B14F-4D97-AF65-F5344CB8AC3E}">
        <p14:creationId xmlns:p14="http://schemas.microsoft.com/office/powerpoint/2010/main" val="2865396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476518" y="309093"/>
            <a:ext cx="4095482" cy="400110"/>
          </a:xfrm>
          <a:prstGeom prst="rect">
            <a:avLst/>
          </a:prstGeom>
          <a:noFill/>
        </p:spPr>
        <p:txBody>
          <a:bodyPr wrap="square" rtlCol="0">
            <a:spAutoFit/>
          </a:bodyPr>
          <a:lstStyle/>
          <a:p>
            <a:r>
              <a:rPr lang="da-DK" sz="2000" b="1" dirty="0" smtClean="0"/>
              <a:t>UK vælgeren fortsat</a:t>
            </a:r>
            <a:endParaRPr lang="da-DK" sz="2000" b="1" dirty="0"/>
          </a:p>
        </p:txBody>
      </p:sp>
      <p:pic>
        <p:nvPicPr>
          <p:cNvPr id="3" name="Billede 2"/>
          <p:cNvPicPr>
            <a:picLocks noChangeAspect="1"/>
          </p:cNvPicPr>
          <p:nvPr/>
        </p:nvPicPr>
        <p:blipFill>
          <a:blip r:embed="rId2"/>
          <a:stretch>
            <a:fillRect/>
          </a:stretch>
        </p:blipFill>
        <p:spPr>
          <a:xfrm>
            <a:off x="476518" y="845512"/>
            <a:ext cx="5404902" cy="4695710"/>
          </a:xfrm>
          <a:prstGeom prst="rect">
            <a:avLst/>
          </a:prstGeom>
        </p:spPr>
      </p:pic>
      <p:pic>
        <p:nvPicPr>
          <p:cNvPr id="4" name="Billede 3"/>
          <p:cNvPicPr>
            <a:picLocks noChangeAspect="1"/>
          </p:cNvPicPr>
          <p:nvPr/>
        </p:nvPicPr>
        <p:blipFill>
          <a:blip r:embed="rId3"/>
          <a:stretch>
            <a:fillRect/>
          </a:stretch>
        </p:blipFill>
        <p:spPr>
          <a:xfrm>
            <a:off x="6100361" y="845512"/>
            <a:ext cx="5993840" cy="3556898"/>
          </a:xfrm>
          <a:prstGeom prst="rect">
            <a:avLst/>
          </a:prstGeom>
        </p:spPr>
      </p:pic>
    </p:spTree>
    <p:extLst>
      <p:ext uri="{BB962C8B-B14F-4D97-AF65-F5344CB8AC3E}">
        <p14:creationId xmlns:p14="http://schemas.microsoft.com/office/powerpoint/2010/main" val="3984246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1445</Words>
  <Application>Microsoft Office PowerPoint</Application>
  <PresentationFormat>Widescreen</PresentationFormat>
  <Paragraphs>169</Paragraphs>
  <Slides>21</Slides>
  <Notes>1</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21</vt:i4>
      </vt:variant>
    </vt:vector>
  </HeadingPairs>
  <TitlesOfParts>
    <vt:vector size="26" baseType="lpstr">
      <vt:lpstr>Arial</vt:lpstr>
      <vt:lpstr>Calibri</vt:lpstr>
      <vt:lpstr>Calibri Light</vt:lpstr>
      <vt:lpstr>Times New Roman</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IT-Center Fyn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Gregers Friisberg</dc:creator>
  <cp:lastModifiedBy>Gregers Friisberg</cp:lastModifiedBy>
  <cp:revision>45</cp:revision>
  <dcterms:created xsi:type="dcterms:W3CDTF">2016-07-30T08:37:17Z</dcterms:created>
  <dcterms:modified xsi:type="dcterms:W3CDTF">2016-08-01T06:21:44Z</dcterms:modified>
</cp:coreProperties>
</file>